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2" r:id="rId5"/>
    <p:sldId id="261" r:id="rId6"/>
    <p:sldId id="263" r:id="rId7"/>
    <p:sldId id="265" r:id="rId8"/>
    <p:sldId id="264" r:id="rId9"/>
    <p:sldId id="266" r:id="rId10"/>
    <p:sldId id="267" r:id="rId11"/>
    <p:sldId id="268" r:id="rId12"/>
    <p:sldId id="269" r:id="rId13"/>
    <p:sldId id="270" r:id="rId14"/>
    <p:sldId id="271" r:id="rId15"/>
    <p:sldId id="272" r:id="rId16"/>
    <p:sldId id="280" r:id="rId17"/>
    <p:sldId id="279" r:id="rId18"/>
    <p:sldId id="281" r:id="rId19"/>
    <p:sldId id="277" r:id="rId20"/>
    <p:sldId id="278" r:id="rId21"/>
    <p:sldId id="273" r:id="rId22"/>
    <p:sldId id="282" r:id="rId23"/>
    <p:sldId id="283" r:id="rId24"/>
    <p:sldId id="287" r:id="rId25"/>
    <p:sldId id="274" r:id="rId26"/>
    <p:sldId id="284" r:id="rId27"/>
    <p:sldId id="275" r:id="rId28"/>
    <p:sldId id="285" r:id="rId29"/>
    <p:sldId id="286" r:id="rId30"/>
    <p:sldId id="276" r:id="rId31"/>
    <p:sldId id="257" r:id="rId32"/>
    <p:sldId id="288" r:id="rId33"/>
    <p:sldId id="289"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01/05/2017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476673"/>
            <a:ext cx="7772400" cy="1152128"/>
          </a:xfrm>
        </p:spPr>
        <p:style>
          <a:lnRef idx="3">
            <a:schemeClr val="lt1"/>
          </a:lnRef>
          <a:fillRef idx="1">
            <a:schemeClr val="accent3"/>
          </a:fillRef>
          <a:effectRef idx="1">
            <a:schemeClr val="accent3"/>
          </a:effectRef>
          <a:fontRef idx="minor">
            <a:schemeClr val="lt1"/>
          </a:fontRef>
        </p:style>
        <p:txBody>
          <a:bodyPr/>
          <a:lstStyle/>
          <a:p>
            <a:r>
              <a:rPr lang="es-CO" b="1" dirty="0"/>
              <a:t>¿QUÉ PROHIBIÓ DIOS?</a:t>
            </a:r>
          </a:p>
        </p:txBody>
      </p:sp>
      <p:pic>
        <p:nvPicPr>
          <p:cNvPr id="4" name="Imagen 3"/>
          <p:cNvPicPr>
            <a:picLocks noChangeAspect="1"/>
          </p:cNvPicPr>
          <p:nvPr/>
        </p:nvPicPr>
        <p:blipFill>
          <a:blip r:embed="rId2"/>
          <a:stretch>
            <a:fillRect/>
          </a:stretch>
        </p:blipFill>
        <p:spPr>
          <a:xfrm>
            <a:off x="2627784" y="2060848"/>
            <a:ext cx="4104456" cy="3528392"/>
          </a:xfrm>
          <a:prstGeom prst="rect">
            <a:avLst/>
          </a:prstGeom>
        </p:spPr>
      </p:pic>
      <p:sp>
        <p:nvSpPr>
          <p:cNvPr id="5" name="Diagrama de flujo: decisión 4"/>
          <p:cNvSpPr/>
          <p:nvPr/>
        </p:nvSpPr>
        <p:spPr>
          <a:xfrm flipV="1">
            <a:off x="2123728" y="6021287"/>
            <a:ext cx="5112568" cy="432049"/>
          </a:xfrm>
          <a:prstGeom prst="flowChartDecision">
            <a:avLst/>
          </a:prstGeom>
          <a:ln/>
          <a:scene3d>
            <a:camera prst="orthographicFront">
              <a:rot lat="0" lon="0" rev="0"/>
            </a:camera>
            <a:lightRig rig="threePt" dir="t">
              <a:rot lat="0" lon="0" rev="1200000"/>
            </a:lightRig>
          </a:scene3d>
          <a:sp3d>
            <a:bevelT w="63500" h="25400" prst="coolSlant"/>
          </a:sp3d>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9409605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5338936" cy="1143000"/>
          </a:xfrm>
        </p:spPr>
        <p:txBody>
          <a:bodyPr/>
          <a:lstStyle/>
          <a:p>
            <a:r>
              <a:rPr lang="es-CO" b="1" i="1" dirty="0"/>
              <a:t>COHIBICIÓN</a:t>
            </a:r>
          </a:p>
        </p:txBody>
      </p:sp>
      <p:sp>
        <p:nvSpPr>
          <p:cNvPr id="3" name="Marcador de contenido 2"/>
          <p:cNvSpPr>
            <a:spLocks noGrp="1"/>
          </p:cNvSpPr>
          <p:nvPr>
            <p:ph idx="1"/>
          </p:nvPr>
        </p:nvSpPr>
        <p:spPr>
          <a:xfrm>
            <a:off x="457200" y="1600200"/>
            <a:ext cx="8229600" cy="5141168"/>
          </a:xfrm>
        </p:spPr>
        <p:txBody>
          <a:bodyPr>
            <a:normAutofit fontScale="77500" lnSpcReduction="20000"/>
          </a:bodyPr>
          <a:lstStyle/>
          <a:p>
            <a:pPr marL="0" indent="0">
              <a:buNone/>
            </a:pPr>
            <a:r>
              <a:rPr lang="es-CO" b="1" i="1" dirty="0"/>
              <a:t>           </a:t>
            </a:r>
            <a:r>
              <a:rPr lang="es-CO" b="1" i="1" u="sng" dirty="0"/>
              <a:t>Cohibición en el Huerto:  </a:t>
            </a:r>
            <a:r>
              <a:rPr lang="es-CO" u="sng" dirty="0"/>
              <a:t> </a:t>
            </a:r>
          </a:p>
          <a:p>
            <a:pPr marL="0" indent="0">
              <a:buNone/>
            </a:pPr>
            <a:endParaRPr lang="es-CO" dirty="0">
              <a:solidFill>
                <a:srgbClr val="FF0000"/>
              </a:solidFill>
            </a:endParaRPr>
          </a:p>
          <a:p>
            <a:pPr marL="0" indent="0">
              <a:buNone/>
            </a:pPr>
            <a:r>
              <a:rPr lang="es-CO" dirty="0">
                <a:solidFill>
                  <a:srgbClr val="FF0000"/>
                </a:solidFill>
              </a:rPr>
              <a:t>Génesis 2.16-17.</a:t>
            </a:r>
          </a:p>
          <a:p>
            <a:pPr lvl="1"/>
            <a:r>
              <a:rPr lang="es-CO" sz="3100" b="1" i="1" dirty="0"/>
              <a:t>Y mandó Jehová Dios al hombre, diciendo: "De todo árbol del huerto podrás comer; 17 pero del árbol del conocimiento del bien y del mal no comerás, porque el día que de él comas, ciertamente morirás</a:t>
            </a:r>
            <a:r>
              <a:rPr lang="es-CO" sz="3100" i="1" dirty="0"/>
              <a:t>".</a:t>
            </a:r>
          </a:p>
          <a:p>
            <a:r>
              <a:rPr lang="es-CO" sz="2800" i="1" dirty="0"/>
              <a:t> </a:t>
            </a:r>
            <a:r>
              <a:rPr lang="es-CO" sz="2800" dirty="0"/>
              <a:t>La orden referida en estos versículos presupone que el hombre entendía el lenguaje que hablaba Dios y la distinción entre "podrás" y "no podrás".  </a:t>
            </a:r>
          </a:p>
          <a:p>
            <a:r>
              <a:rPr lang="es-CO" sz="2800" dirty="0"/>
              <a:t>La orden comienza positivamente, concediendo permiso para comer libremente de todos los árboles del huerto; con la excepción de uno.  El derecho a disfrutar sin reserva de todos los otros árboles resalta por la forma idiomática intensiva: "comiendo comerás", aun en toda prohibición divina hay un aspecto positivo.</a:t>
            </a:r>
          </a:p>
        </p:txBody>
      </p:sp>
      <p:sp>
        <p:nvSpPr>
          <p:cNvPr id="4" name="Rectángulo: esquinas redondeadas 3"/>
          <p:cNvSpPr/>
          <p:nvPr/>
        </p:nvSpPr>
        <p:spPr>
          <a:xfrm>
            <a:off x="457200" y="1600200"/>
            <a:ext cx="802432" cy="532656"/>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4000" b="1" i="1" dirty="0"/>
              <a:t>1  </a:t>
            </a:r>
            <a:r>
              <a:rPr lang="es-CO" sz="4800" b="1" i="1" dirty="0"/>
              <a:t>                                   </a:t>
            </a:r>
            <a:r>
              <a:rPr lang="es-CO" sz="4000" b="1" i="1" dirty="0"/>
              <a:t>     </a:t>
            </a:r>
            <a:endParaRPr lang="es-CO" b="1" i="1" dirty="0"/>
          </a:p>
        </p:txBody>
      </p:sp>
      <p:pic>
        <p:nvPicPr>
          <p:cNvPr id="7" name="Imagen 6"/>
          <p:cNvPicPr>
            <a:picLocks noChangeAspect="1"/>
          </p:cNvPicPr>
          <p:nvPr/>
        </p:nvPicPr>
        <p:blipFill>
          <a:blip r:embed="rId2"/>
          <a:stretch>
            <a:fillRect/>
          </a:stretch>
        </p:blipFill>
        <p:spPr>
          <a:xfrm>
            <a:off x="6022504" y="126316"/>
            <a:ext cx="3090305" cy="2006540"/>
          </a:xfrm>
          <a:prstGeom prst="rect">
            <a:avLst/>
          </a:prstGeom>
        </p:spPr>
      </p:pic>
    </p:spTree>
    <p:extLst>
      <p:ext uri="{BB962C8B-B14F-4D97-AF65-F5344CB8AC3E}">
        <p14:creationId xmlns:p14="http://schemas.microsoft.com/office/powerpoint/2010/main" val="874783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txBody>
          <a:bodyPr>
            <a:normAutofit fontScale="70000" lnSpcReduction="20000"/>
          </a:bodyPr>
          <a:lstStyle/>
          <a:p>
            <a:r>
              <a:rPr lang="es-CO" dirty="0"/>
              <a:t>Era muy precisa la limitación de esta libertad.  El hombre no debía comer del árbol llamado "</a:t>
            </a:r>
            <a:r>
              <a:rPr lang="es-CO" b="1" dirty="0"/>
              <a:t>árbol de la ciencia del bien y del mal</a:t>
            </a:r>
            <a:r>
              <a:rPr lang="es-CO" dirty="0"/>
              <a:t>". La misma presencia de este árbol en el huerto indicaba que el hombre era un ser moral libre.  No se forzaba el servicio del hombre; podía obedecer o desobedecer.  El era quien debía decidir.</a:t>
            </a:r>
          </a:p>
          <a:p>
            <a:r>
              <a:rPr lang="es-CO" dirty="0"/>
              <a:t>  El fruto en sí mismo era inofensivo. Pero la orden explícita de Dios de abstenerse de comerlo, colocaba aparte ese árbol como el objeto de la prueba de la lealtad y obediencia del hombre.  </a:t>
            </a:r>
            <a:r>
              <a:rPr lang="es-CO" b="1" dirty="0">
                <a:solidFill>
                  <a:srgbClr val="FF0000"/>
                </a:solidFill>
              </a:rPr>
              <a:t>Como ser moral, el hombre tenía la ley de Dios escrita en su conciencia</a:t>
            </a:r>
            <a:r>
              <a:rPr lang="es-CO" dirty="0"/>
              <a:t>.  Pero se estableció una prohibición para aclarar los principios de esa ley al aplicarla a una situación específica, haciéndola así una prueba justa de la lealtad del hombre a su Hacedor.  </a:t>
            </a:r>
          </a:p>
          <a:p>
            <a:endParaRPr lang="es-CO" dirty="0"/>
          </a:p>
          <a:p>
            <a:r>
              <a:rPr lang="es-CO" dirty="0"/>
              <a:t>Dios era el verdadero dueño de todas las cosas -</a:t>
            </a:r>
            <a:r>
              <a:rPr lang="es-CO" i="1" dirty="0"/>
              <a:t>aun de las que estaban confiadas a Adán- </a:t>
            </a:r>
            <a:r>
              <a:rPr lang="es-CO" dirty="0"/>
              <a:t>y esto daba a Dios el derecho de reservarse cualquier parte de la creación para sí mismo.  No hubiera sido irrazonable que se reservara una gran porción de esta tierra y que hubiera permitido que Adán sólo usara una pequeña parte de ella.  Pero no era así: </a:t>
            </a:r>
            <a:r>
              <a:rPr lang="es-CO" b="1" dirty="0">
                <a:solidFill>
                  <a:srgbClr val="FF0000"/>
                </a:solidFill>
              </a:rPr>
              <a:t>el hombre podía usar libremente de todo lo que estaba en el huerto, excepto un árbol</a:t>
            </a:r>
            <a:r>
              <a:rPr lang="es-CO" dirty="0"/>
              <a:t>.  Evidentemente, el abstenerse de comer del fruto de ese árbol no tenía otro propósito sino el de mostrar claramente su lealtad a Dios.  </a:t>
            </a:r>
          </a:p>
        </p:txBody>
      </p:sp>
    </p:spTree>
    <p:extLst>
      <p:ext uri="{BB962C8B-B14F-4D97-AF65-F5344CB8AC3E}">
        <p14:creationId xmlns:p14="http://schemas.microsoft.com/office/powerpoint/2010/main" val="209334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p:spPr>
        <p:txBody>
          <a:bodyPr>
            <a:normAutofit fontScale="77500" lnSpcReduction="20000"/>
          </a:bodyPr>
          <a:lstStyle/>
          <a:p>
            <a:pPr marL="0" indent="0">
              <a:buNone/>
            </a:pPr>
            <a:r>
              <a:rPr lang="es-CO" dirty="0"/>
              <a:t>La prohibición estaba acompañada de un severo castigo de la transgresión: a saber, la muerte. </a:t>
            </a:r>
            <a:r>
              <a:rPr lang="es-CO" dirty="0">
                <a:solidFill>
                  <a:srgbClr val="FF0000"/>
                </a:solidFill>
              </a:rPr>
              <a:t>El anuncio divino "el día que de él comieres, ciertamente morirás“, significa que se pronunciaría la sentencia en el día de la transgresión</a:t>
            </a:r>
            <a:r>
              <a:rPr lang="es-CO" dirty="0"/>
              <a:t>.  </a:t>
            </a:r>
          </a:p>
          <a:p>
            <a:pPr marL="0" indent="0">
              <a:buNone/>
            </a:pPr>
            <a:r>
              <a:rPr lang="es-CO" dirty="0"/>
              <a:t>El hombre pasaría del estado de inmortalidad condicional al de mortalidad incondicional.  </a:t>
            </a:r>
            <a:r>
              <a:rPr lang="es-CO" dirty="0">
                <a:solidFill>
                  <a:srgbClr val="FF0000"/>
                </a:solidFill>
              </a:rPr>
              <a:t>Así como antes de su caída Adán podía estar seguro de la inmortalidad -que le era otorgada por el árbol de la vida-, así también, después de esa catástrofe, era segura su mortalidad</a:t>
            </a:r>
            <a:r>
              <a:rPr lang="es-CO" dirty="0"/>
              <a:t>.  Esto es lo que implica la declaración comentada, más que una inmediata muerte física.  </a:t>
            </a:r>
          </a:p>
          <a:p>
            <a:pPr marL="0" indent="0">
              <a:buNone/>
            </a:pPr>
            <a:r>
              <a:rPr lang="es-CO" dirty="0"/>
              <a:t>Dios requería que el hombre hiciera una elección de principios.  Debía aceptar la voluntad de Dios y someterse a ella, confiando en que le iría bien como resultado; o bien, si por su propia elección hacía lo contrario, cortaría su relación con Dios y, probablemente, llegaría a ser independiente de él.  Pero la separación de la Fuente de la vida, inevitablemente sólo podía traer la muerte.  </a:t>
            </a:r>
            <a:r>
              <a:rPr lang="es-CO" dirty="0">
                <a:solidFill>
                  <a:srgbClr val="FF0000"/>
                </a:solidFill>
              </a:rPr>
              <a:t>Todavía son válidos estos mismos principios.  El castigo y la muerte son los resultados seguros de la libre elección del hombre de dar rienda suelta a la rebelión contra Dios.</a:t>
            </a:r>
          </a:p>
          <a:p>
            <a:endParaRPr lang="es-CO" dirty="0"/>
          </a:p>
        </p:txBody>
      </p:sp>
    </p:spTree>
    <p:extLst>
      <p:ext uri="{BB962C8B-B14F-4D97-AF65-F5344CB8AC3E}">
        <p14:creationId xmlns:p14="http://schemas.microsoft.com/office/powerpoint/2010/main" val="8727472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CO" sz="2800" b="1" dirty="0"/>
              <a:t>Como recompensa por su obediencia podía comer del árbol de la vida, que estaba Exento de prohibición</a:t>
            </a:r>
          </a:p>
        </p:txBody>
      </p:sp>
      <p:sp>
        <p:nvSpPr>
          <p:cNvPr id="3" name="Marcador de contenido 2"/>
          <p:cNvSpPr>
            <a:spLocks noGrp="1"/>
          </p:cNvSpPr>
          <p:nvPr>
            <p:ph idx="1"/>
          </p:nvPr>
        </p:nvSpPr>
        <p:spPr>
          <a:solidFill>
            <a:schemeClr val="bg1"/>
          </a:solidFill>
        </p:spPr>
        <p:style>
          <a:lnRef idx="2">
            <a:schemeClr val="dk1"/>
          </a:lnRef>
          <a:fillRef idx="1">
            <a:schemeClr val="lt1"/>
          </a:fillRef>
          <a:effectRef idx="0">
            <a:schemeClr val="dk1"/>
          </a:effectRef>
          <a:fontRef idx="minor">
            <a:schemeClr val="dk1"/>
          </a:fontRef>
        </p:style>
        <p:txBody>
          <a:bodyPr/>
          <a:lstStyle/>
          <a:p>
            <a:r>
              <a:rPr lang="es-CO" dirty="0"/>
              <a:t>El fruto del árbol de la vida en el Huerto de Edén, poseía virtudes sobrenaturales.</a:t>
            </a:r>
          </a:p>
          <a:p>
            <a:pPr marL="514350" indent="-514350">
              <a:buAutoNum type="arabicPeriod"/>
            </a:pPr>
            <a:r>
              <a:rPr lang="es-CO" dirty="0">
                <a:solidFill>
                  <a:srgbClr val="FF0000"/>
                </a:solidFill>
              </a:rPr>
              <a:t>Comer de él, era vivir para siempre.</a:t>
            </a:r>
          </a:p>
          <a:p>
            <a:pPr marL="514350" indent="-514350">
              <a:buAutoNum type="arabicPeriod"/>
            </a:pPr>
            <a:r>
              <a:rPr lang="es-CO" dirty="0">
                <a:solidFill>
                  <a:srgbClr val="FF0000"/>
                </a:solidFill>
              </a:rPr>
              <a:t>Su fruto era el antídoto de la muerte.</a:t>
            </a:r>
          </a:p>
          <a:p>
            <a:pPr marL="514350" indent="-514350">
              <a:buAutoNum type="arabicPeriod"/>
            </a:pPr>
            <a:r>
              <a:rPr lang="es-CO" dirty="0">
                <a:solidFill>
                  <a:srgbClr val="FF0000"/>
                </a:solidFill>
              </a:rPr>
              <a:t>Sus hojas eran para el sostenimiento de la   vida y la inmortalidad.</a:t>
            </a:r>
          </a:p>
          <a:p>
            <a:r>
              <a:rPr lang="es-CO" dirty="0"/>
              <a:t>EGW. Testimonios para la iglesia,  tomo 8, pagina 303.</a:t>
            </a:r>
          </a:p>
        </p:txBody>
      </p:sp>
    </p:spTree>
    <p:extLst>
      <p:ext uri="{BB962C8B-B14F-4D97-AF65-F5344CB8AC3E}">
        <p14:creationId xmlns:p14="http://schemas.microsoft.com/office/powerpoint/2010/main" val="33552262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85000" lnSpcReduction="20000"/>
          </a:bodyPr>
          <a:lstStyle/>
          <a:p>
            <a:pPr marL="0" indent="0">
              <a:buNone/>
            </a:pPr>
            <a:r>
              <a:rPr lang="es-CO" dirty="0"/>
              <a:t>                    </a:t>
            </a:r>
            <a:r>
              <a:rPr lang="es-CO" b="1" u="sng" dirty="0"/>
              <a:t>Guardias en el Huerto. </a:t>
            </a:r>
          </a:p>
          <a:p>
            <a:pPr marL="0" indent="0">
              <a:buNone/>
            </a:pPr>
            <a:r>
              <a:rPr lang="es-CO" b="1" dirty="0">
                <a:solidFill>
                  <a:srgbClr val="FF0000"/>
                </a:solidFill>
              </a:rPr>
              <a:t>              </a:t>
            </a:r>
            <a:r>
              <a:rPr lang="es-CO" b="1" u="sng" dirty="0">
                <a:solidFill>
                  <a:srgbClr val="FF0000"/>
                </a:solidFill>
              </a:rPr>
              <a:t>Génesis </a:t>
            </a:r>
            <a:r>
              <a:rPr lang="es-CO" b="1" dirty="0">
                <a:solidFill>
                  <a:srgbClr val="FF0000"/>
                </a:solidFill>
              </a:rPr>
              <a:t>3.24</a:t>
            </a:r>
            <a:r>
              <a:rPr lang="es-CO" dirty="0"/>
              <a:t>.</a:t>
            </a:r>
          </a:p>
          <a:p>
            <a:pPr marL="857250" lvl="1" indent="-457200"/>
            <a:r>
              <a:rPr lang="es-CO" b="1" i="1" dirty="0"/>
              <a:t>“Echó, pues, fuera al hombre, y puso querubines al oriente del huerto de Edén, y una espada encendida que se revolvía por todos lados para guardar el </a:t>
            </a:r>
            <a:r>
              <a:rPr lang="es-CO" b="1" i="1" u="sng" dirty="0"/>
              <a:t>CAMINO</a:t>
            </a:r>
            <a:r>
              <a:rPr lang="es-CO" b="1" i="1" dirty="0"/>
              <a:t> del árbol de la vida”.</a:t>
            </a:r>
          </a:p>
          <a:p>
            <a:pPr marL="400050" lvl="1" indent="0">
              <a:buNone/>
            </a:pPr>
            <a:endParaRPr lang="es-CO" b="1" i="1" dirty="0"/>
          </a:p>
          <a:p>
            <a:pPr marL="400050" lvl="1" indent="0">
              <a:buNone/>
            </a:pPr>
            <a:r>
              <a:rPr lang="es-CO" dirty="0"/>
              <a:t>Al expulsar a Adán y a Eva del Edén y al enviarlos a ganarse la vida con el sudor de su frente, Dios realizó lo que debe haber sido para él, tanto como para Adán, un triste deber.  Aun después de haber talado las selvas primitivas, siempre habría una lucha perpetua contra malezas, insectos y animales salvajes.</a:t>
            </a:r>
          </a:p>
          <a:p>
            <a:pPr marL="400050" lvl="1" indent="0">
              <a:buNone/>
            </a:pPr>
            <a:r>
              <a:rPr lang="es-CO" dirty="0"/>
              <a:t>La Biblia presenta a los querubines que están cerca de Dios y de su trono, según lo registra </a:t>
            </a:r>
            <a:r>
              <a:rPr lang="es-CO" dirty="0">
                <a:solidFill>
                  <a:srgbClr val="FF0000"/>
                </a:solidFill>
              </a:rPr>
              <a:t>(Eze.9:3; Eze.10:4; Sal.99:1).  </a:t>
            </a:r>
            <a:r>
              <a:rPr lang="es-CO" dirty="0"/>
              <a:t>Por eso las figuras de los querubines habían de estar encima del arca y en las cortinas del </a:t>
            </a:r>
            <a:r>
              <a:rPr lang="es-CO" u="sng" dirty="0"/>
              <a:t>tabernáculo</a:t>
            </a:r>
            <a:r>
              <a:rPr lang="es-CO" dirty="0"/>
              <a:t> </a:t>
            </a:r>
            <a:r>
              <a:rPr lang="es-CO" dirty="0">
                <a:solidFill>
                  <a:srgbClr val="FF0000"/>
                </a:solidFill>
              </a:rPr>
              <a:t>(Exo.25:18; Exo.26:1,31)</a:t>
            </a:r>
            <a:r>
              <a:rPr lang="es-CO" dirty="0"/>
              <a:t> y más tarde fueron esculpidos en las paredes y puertas del templo </a:t>
            </a:r>
            <a:r>
              <a:rPr lang="es-CO" dirty="0">
                <a:solidFill>
                  <a:srgbClr val="FF0000"/>
                </a:solidFill>
              </a:rPr>
              <a:t>(1Rey. 6:29,32,35).</a:t>
            </a:r>
          </a:p>
          <a:p>
            <a:pPr marL="857250" lvl="1" indent="-457200"/>
            <a:endParaRPr lang="es-CO" b="1" i="1" dirty="0"/>
          </a:p>
        </p:txBody>
      </p:sp>
      <p:sp>
        <p:nvSpPr>
          <p:cNvPr id="2" name="Rectángulo 1"/>
          <p:cNvSpPr/>
          <p:nvPr/>
        </p:nvSpPr>
        <p:spPr>
          <a:xfrm>
            <a:off x="430215" y="152467"/>
            <a:ext cx="1045441" cy="756253"/>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5400" b="1" dirty="0"/>
              <a:t>2      </a:t>
            </a:r>
            <a:endParaRPr lang="es-CO" b="1" dirty="0"/>
          </a:p>
        </p:txBody>
      </p:sp>
      <p:pic>
        <p:nvPicPr>
          <p:cNvPr id="4" name="Imagen 3"/>
          <p:cNvPicPr>
            <a:picLocks noChangeAspect="1"/>
          </p:cNvPicPr>
          <p:nvPr/>
        </p:nvPicPr>
        <p:blipFill>
          <a:blip r:embed="rId2"/>
          <a:stretch>
            <a:fillRect/>
          </a:stretch>
        </p:blipFill>
        <p:spPr>
          <a:xfrm>
            <a:off x="6228184" y="177719"/>
            <a:ext cx="1224136" cy="871071"/>
          </a:xfrm>
          <a:prstGeom prst="rect">
            <a:avLst/>
          </a:prstGeom>
        </p:spPr>
      </p:pic>
    </p:spTree>
    <p:extLst>
      <p:ext uri="{BB962C8B-B14F-4D97-AF65-F5344CB8AC3E}">
        <p14:creationId xmlns:p14="http://schemas.microsoft.com/office/powerpoint/2010/main" val="329701402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0000"/>
          </a:bodyPr>
          <a:lstStyle/>
          <a:p>
            <a:r>
              <a:rPr lang="es-CO" b="1" i="1" dirty="0"/>
              <a:t>Los Querubines en determinado lugar, significa que ese lugar es santo</a:t>
            </a:r>
          </a:p>
        </p:txBody>
      </p:sp>
      <p:sp>
        <p:nvSpPr>
          <p:cNvPr id="3" name="Marcador de contenido 2"/>
          <p:cNvSpPr>
            <a:spLocks noGrp="1"/>
          </p:cNvSpPr>
          <p:nvPr>
            <p:ph idx="1"/>
          </p:nvPr>
        </p:nvSpPr>
        <p:spPr>
          <a:xfrm>
            <a:off x="457199" y="4556266"/>
            <a:ext cx="2145431" cy="201611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sz="2400" dirty="0"/>
              <a:t>El árbol de la Vida en el Edén. Es reservado para los obedientes.</a:t>
            </a:r>
          </a:p>
          <a:p>
            <a:pPr marL="0" indent="0" algn="ctr">
              <a:buNone/>
            </a:pPr>
            <a:r>
              <a:rPr lang="es-CO" sz="2400" dirty="0"/>
              <a:t>Ver Ap.22:14. </a:t>
            </a:r>
            <a:endParaRPr lang="es-CO" sz="1400" dirty="0"/>
          </a:p>
        </p:txBody>
      </p:sp>
      <p:pic>
        <p:nvPicPr>
          <p:cNvPr id="4" name="Imagen 3"/>
          <p:cNvPicPr>
            <a:picLocks noChangeAspect="1"/>
          </p:cNvPicPr>
          <p:nvPr/>
        </p:nvPicPr>
        <p:blipFill>
          <a:blip r:embed="rId2"/>
          <a:stretch>
            <a:fillRect/>
          </a:stretch>
        </p:blipFill>
        <p:spPr>
          <a:xfrm>
            <a:off x="2771800" y="1755004"/>
            <a:ext cx="3357934" cy="2614962"/>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457200" y="1765846"/>
            <a:ext cx="2145431" cy="2604120"/>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4"/>
          <a:stretch>
            <a:fillRect/>
          </a:stretch>
        </p:blipFill>
        <p:spPr>
          <a:xfrm>
            <a:off x="6298903" y="1773220"/>
            <a:ext cx="2387897" cy="2596746"/>
          </a:xfrm>
          <a:prstGeom prst="rect">
            <a:avLst/>
          </a:prstGeom>
          <a:scene3d>
            <a:camera prst="orthographicFront"/>
            <a:lightRig rig="threePt" dir="t"/>
          </a:scene3d>
          <a:sp3d>
            <a:bevelT w="165100" prst="coolSlant"/>
          </a:sp3d>
        </p:spPr>
      </p:pic>
      <p:sp>
        <p:nvSpPr>
          <p:cNvPr id="8" name="Rectángulo 7"/>
          <p:cNvSpPr/>
          <p:nvPr/>
        </p:nvSpPr>
        <p:spPr>
          <a:xfrm>
            <a:off x="2766598" y="4541059"/>
            <a:ext cx="3357934" cy="1631216"/>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000" b="1" dirty="0"/>
              <a:t>Encima del Arca</a:t>
            </a:r>
          </a:p>
          <a:p>
            <a:pPr algn="ctr"/>
            <a:r>
              <a:rPr lang="es-CO" sz="2000" b="1" dirty="0"/>
              <a:t> del pacto, donde estaba la Santa ley, símbolo de Su carácter. </a:t>
            </a:r>
          </a:p>
          <a:p>
            <a:pPr algn="ctr"/>
            <a:r>
              <a:rPr lang="es-CO" sz="2000" b="1" dirty="0"/>
              <a:t>Ver Heb.12:14.</a:t>
            </a:r>
          </a:p>
        </p:txBody>
      </p:sp>
      <p:sp>
        <p:nvSpPr>
          <p:cNvPr id="10" name="Rectángulo 9"/>
          <p:cNvSpPr/>
          <p:nvPr/>
        </p:nvSpPr>
        <p:spPr>
          <a:xfrm>
            <a:off x="6325849" y="4541059"/>
            <a:ext cx="2387897" cy="2031325"/>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En el Santuario celestial, donde Cristo intercede por cada uno de nosotros. Y se decide el destino de cada uno.</a:t>
            </a:r>
          </a:p>
          <a:p>
            <a:pPr algn="ctr"/>
            <a:r>
              <a:rPr lang="es-CO" dirty="0"/>
              <a:t>Ver Apo.20:6.</a:t>
            </a:r>
          </a:p>
        </p:txBody>
      </p:sp>
    </p:spTree>
    <p:extLst>
      <p:ext uri="{BB962C8B-B14F-4D97-AF65-F5344CB8AC3E}">
        <p14:creationId xmlns:p14="http://schemas.microsoft.com/office/powerpoint/2010/main" val="3332528559"/>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txBody>
          <a:bodyPr>
            <a:normAutofit fontScale="77500" lnSpcReduction="20000"/>
          </a:bodyPr>
          <a:lstStyle/>
          <a:p>
            <a:r>
              <a:rPr lang="es-CO" dirty="0"/>
              <a:t>La luz siempre ha sido un símbolo de la presencia divina.  Como tal, la Shekinah, gloria de Dios, aparecía entre los dos querubines, uno a cada lado del propiciatorio que cubría el arca del pacto en el lugar santísimo </a:t>
            </a:r>
            <a:r>
              <a:rPr lang="es-CO" dirty="0">
                <a:solidFill>
                  <a:srgbClr val="FF0000"/>
                </a:solidFill>
              </a:rPr>
              <a:t>(ver Exo.25:22; Isa.37:16; DTG 429; PP 360; CS 26).  </a:t>
            </a:r>
          </a:p>
          <a:p>
            <a:r>
              <a:rPr lang="es-CO" dirty="0"/>
              <a:t>No había ninguna espada literal que guardara el portón del paraíso.  Más bien había lo que parecía ser el centelleante reflejo de luz de una espada "</a:t>
            </a:r>
            <a:r>
              <a:rPr lang="es-CO" i="1" dirty="0"/>
              <a:t>que se revolvía por todos lados</a:t>
            </a:r>
            <a:r>
              <a:rPr lang="es-CO" dirty="0"/>
              <a:t>" con gran rapidez, haciendo refulgir dardos de luz que irradiaban de un centro intensamente brillante.  </a:t>
            </a:r>
          </a:p>
          <a:p>
            <a:r>
              <a:rPr lang="es-CO" dirty="0"/>
              <a:t>"se revolvía por todos lados", significa en realidad "dándose vuelta a todos lados". Significa que la "espada" parecía girar sola sobre sí misma.  Esta radiante luz viviente no era sino la gloria de la Shekinah, </a:t>
            </a:r>
            <a:r>
              <a:rPr lang="es-CO" u="sng" dirty="0"/>
              <a:t>gloria de Dios</a:t>
            </a:r>
            <a:r>
              <a:rPr lang="es-CO" dirty="0"/>
              <a:t>, la manifestación de la presencia divina. </a:t>
            </a:r>
            <a:r>
              <a:rPr lang="es-CO" dirty="0">
                <a:solidFill>
                  <a:srgbClr val="FF0000"/>
                </a:solidFill>
              </a:rPr>
              <a:t>(Ver Juan 8:12). </a:t>
            </a:r>
            <a:r>
              <a:rPr lang="es-CO" u="sng" dirty="0"/>
              <a:t>Ante ella, durante siglos, los leales a Dios se reunían para adorarle</a:t>
            </a:r>
            <a:r>
              <a:rPr lang="es-CO" dirty="0"/>
              <a:t>.  </a:t>
            </a:r>
            <a:r>
              <a:rPr lang="es-CO" dirty="0">
                <a:solidFill>
                  <a:srgbClr val="FF0000"/>
                </a:solidFill>
              </a:rPr>
              <a:t>(Ver PP 46, 69-71). </a:t>
            </a:r>
            <a:r>
              <a:rPr lang="es-CO" dirty="0"/>
              <a:t>Por ende, la luz representa a Cristo, la Luz del mundo. </a:t>
            </a:r>
          </a:p>
        </p:txBody>
      </p:sp>
    </p:spTree>
    <p:extLst>
      <p:ext uri="{BB962C8B-B14F-4D97-AF65-F5344CB8AC3E}">
        <p14:creationId xmlns:p14="http://schemas.microsoft.com/office/powerpoint/2010/main" val="400337078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¿Qué representa el “camino” que da acceso al Edén?</a:t>
            </a:r>
          </a:p>
        </p:txBody>
      </p:sp>
      <p:sp>
        <p:nvSpPr>
          <p:cNvPr id="3" name="Marcador de contenido 2"/>
          <p:cNvSpPr>
            <a:spLocks noGrp="1"/>
          </p:cNvSpPr>
          <p:nvPr>
            <p:ph idx="1"/>
          </p:nvPr>
        </p:nvSpPr>
        <p:spPr>
          <a:xfrm>
            <a:off x="457200" y="5445224"/>
            <a:ext cx="8229600" cy="896963"/>
          </a:xfrm>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lstStyle/>
          <a:p>
            <a:pPr marL="0" indent="0">
              <a:buNone/>
            </a:pPr>
            <a:r>
              <a:rPr lang="es-CO" b="1" dirty="0"/>
              <a:t>Jesús dijo: “Yo soy el camino”, Yo soy la puerta”.</a:t>
            </a:r>
          </a:p>
        </p:txBody>
      </p:sp>
      <p:pic>
        <p:nvPicPr>
          <p:cNvPr id="4" name="Imagen 3"/>
          <p:cNvPicPr>
            <a:picLocks noChangeAspect="1"/>
          </p:cNvPicPr>
          <p:nvPr/>
        </p:nvPicPr>
        <p:blipFill>
          <a:blip r:embed="rId2"/>
          <a:stretch>
            <a:fillRect/>
          </a:stretch>
        </p:blipFill>
        <p:spPr>
          <a:xfrm>
            <a:off x="457200" y="1772816"/>
            <a:ext cx="3898776" cy="3155801"/>
          </a:xfrm>
          <a:prstGeom prst="rect">
            <a:avLst/>
          </a:prstGeom>
        </p:spPr>
      </p:pic>
      <p:pic>
        <p:nvPicPr>
          <p:cNvPr id="5" name="Imagen 4"/>
          <p:cNvPicPr>
            <a:picLocks noChangeAspect="1"/>
          </p:cNvPicPr>
          <p:nvPr/>
        </p:nvPicPr>
        <p:blipFill>
          <a:blip r:embed="rId3"/>
          <a:stretch>
            <a:fillRect/>
          </a:stretch>
        </p:blipFill>
        <p:spPr>
          <a:xfrm>
            <a:off x="4716016" y="1772816"/>
            <a:ext cx="3970784" cy="3155801"/>
          </a:xfrm>
          <a:prstGeom prst="rect">
            <a:avLst/>
          </a:prstGeom>
        </p:spPr>
      </p:pic>
      <p:sp>
        <p:nvSpPr>
          <p:cNvPr id="6" name="Rectángulo 5"/>
          <p:cNvSpPr/>
          <p:nvPr/>
        </p:nvSpPr>
        <p:spPr>
          <a:xfrm>
            <a:off x="7020271" y="1772816"/>
            <a:ext cx="1666529" cy="3170099"/>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s-CO" sz="4000" dirty="0"/>
              <a:t>Jesús es la puerta del  Edén </a:t>
            </a:r>
          </a:p>
        </p:txBody>
      </p:sp>
    </p:spTree>
    <p:extLst>
      <p:ext uri="{BB962C8B-B14F-4D97-AF65-F5344CB8AC3E}">
        <p14:creationId xmlns:p14="http://schemas.microsoft.com/office/powerpoint/2010/main" val="5127268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p:spPr>
        <p:txBody>
          <a:bodyPr>
            <a:normAutofit lnSpcReduction="10000"/>
          </a:bodyPr>
          <a:lstStyle/>
          <a:p>
            <a:pPr marL="0" indent="0">
              <a:buNone/>
            </a:pPr>
            <a:r>
              <a:rPr lang="es-CO" dirty="0"/>
              <a:t>                </a:t>
            </a:r>
            <a:r>
              <a:rPr lang="es-CO" sz="3600" b="1" u="sng" dirty="0"/>
              <a:t>Grandeza condicionada. </a:t>
            </a:r>
            <a:endParaRPr lang="es-CO" dirty="0"/>
          </a:p>
          <a:p>
            <a:pPr marL="800100" lvl="2" indent="0">
              <a:buNone/>
            </a:pPr>
            <a:endParaRPr lang="es-CO" sz="2800" b="1" dirty="0">
              <a:solidFill>
                <a:srgbClr val="FF0000"/>
              </a:solidFill>
            </a:endParaRPr>
          </a:p>
          <a:p>
            <a:pPr marL="800100" lvl="2" indent="0">
              <a:buNone/>
            </a:pPr>
            <a:r>
              <a:rPr lang="es-CO" sz="2800" b="1" dirty="0">
                <a:solidFill>
                  <a:srgbClr val="FF0000"/>
                </a:solidFill>
              </a:rPr>
              <a:t>2 Reyes 5.1.</a:t>
            </a:r>
          </a:p>
          <a:p>
            <a:pPr marL="800100" lvl="2" indent="0">
              <a:buNone/>
            </a:pPr>
            <a:r>
              <a:rPr lang="es-CO" b="1" i="1" dirty="0"/>
              <a:t>Naamán, general del ejército del rey de Siria, era un hombre que gozaba de gran prestigio delante de su señor, quien lo tenía en alta estima, pues por medio de él había dado Jehová salvación a Siria. Era este un hombre valeroso en extremo, pero leproso. </a:t>
            </a:r>
          </a:p>
          <a:p>
            <a:pPr marL="400050" lvl="1" indent="0">
              <a:buNone/>
            </a:pPr>
            <a:r>
              <a:rPr lang="es-CO" dirty="0"/>
              <a:t>Naamán era un personaje importante en Siria.  Había granjeado fama y honor con sus victorias a favor de Siria; </a:t>
            </a:r>
            <a:r>
              <a:rPr lang="es-CO" u="sng" dirty="0"/>
              <a:t>pero tenía la desgracia de ser leproso</a:t>
            </a:r>
            <a:r>
              <a:rPr lang="es-CO" dirty="0"/>
              <a:t>.  Sin embargo, retenía su cargo de comandante de los ejércitos sirios, aunque debe haberse visto gravemente impedido por la terrible enfermedad que lo aquejaba. </a:t>
            </a:r>
          </a:p>
          <a:p>
            <a:pPr marL="400050" lvl="1" indent="0">
              <a:buNone/>
            </a:pPr>
            <a:endParaRPr lang="es-CO" b="1" i="1" dirty="0"/>
          </a:p>
          <a:p>
            <a:pPr marL="400050" lvl="1" indent="0">
              <a:buNone/>
            </a:pPr>
            <a:endParaRPr lang="es-CO" b="1" i="1" dirty="0"/>
          </a:p>
        </p:txBody>
      </p:sp>
      <p:sp>
        <p:nvSpPr>
          <p:cNvPr id="4" name="Rectángulo 3"/>
          <p:cNvSpPr/>
          <p:nvPr/>
        </p:nvSpPr>
        <p:spPr>
          <a:xfrm>
            <a:off x="457200" y="461924"/>
            <a:ext cx="1018456" cy="806836"/>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7200" dirty="0"/>
              <a:t>3</a:t>
            </a:r>
            <a:endParaRPr lang="es-CO" dirty="0"/>
          </a:p>
        </p:txBody>
      </p:sp>
      <p:pic>
        <p:nvPicPr>
          <p:cNvPr id="5" name="Imagen 4"/>
          <p:cNvPicPr>
            <a:picLocks noChangeAspect="1"/>
          </p:cNvPicPr>
          <p:nvPr/>
        </p:nvPicPr>
        <p:blipFill>
          <a:blip r:embed="rId2"/>
          <a:stretch>
            <a:fillRect/>
          </a:stretch>
        </p:blipFill>
        <p:spPr>
          <a:xfrm>
            <a:off x="6876256" y="188640"/>
            <a:ext cx="1810544" cy="1543050"/>
          </a:xfrm>
          <a:prstGeom prst="rect">
            <a:avLst/>
          </a:prstGeom>
        </p:spPr>
      </p:pic>
    </p:spTree>
    <p:extLst>
      <p:ext uri="{BB962C8B-B14F-4D97-AF65-F5344CB8AC3E}">
        <p14:creationId xmlns:p14="http://schemas.microsoft.com/office/powerpoint/2010/main" val="38606759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5721499"/>
          </a:xfrm>
        </p:spPr>
        <p:txBody>
          <a:bodyPr>
            <a:normAutofit fontScale="85000" lnSpcReduction="10000"/>
          </a:bodyPr>
          <a:lstStyle/>
          <a:p>
            <a:r>
              <a:rPr lang="es-CO" dirty="0"/>
              <a:t>Siria estuvo frecuentemente en guerra contra Israel; pero es evidente que en este momento había paz.  Poco tiempo antes, Acab había sido muerto en la batalla contra Ben-</a:t>
            </a:r>
            <a:r>
              <a:rPr lang="es-CO" dirty="0" err="1"/>
              <a:t>adad</a:t>
            </a:r>
            <a:r>
              <a:rPr lang="es-CO" dirty="0"/>
              <a:t>, según lo registra </a:t>
            </a:r>
            <a:r>
              <a:rPr lang="es-CO" dirty="0">
                <a:solidFill>
                  <a:srgbClr val="FF0000"/>
                </a:solidFill>
              </a:rPr>
              <a:t>(1 Reyes 22:34-37).  </a:t>
            </a:r>
          </a:p>
          <a:p>
            <a:r>
              <a:rPr lang="es-CO" dirty="0"/>
              <a:t>No se da el nombre del rey de Israel, pero se cree que esto ocurrió durante el reinado de Joram, hijo de Acab.  El relato muestra las vicisitudes de las naciones, y da un cuadro interesante de las relaciones internacionales y de las costumbres de esos tiempos. </a:t>
            </a:r>
          </a:p>
          <a:p>
            <a:r>
              <a:rPr lang="es-CO" dirty="0"/>
              <a:t>A veces Dios permite que sucedan ciertas cosas en nuestra vida, con el fin de que nos acordemos de Él, y lo busquemos, tal fue el caso de Naamán, lo que de otra manera no sucedería.   </a:t>
            </a:r>
          </a:p>
        </p:txBody>
      </p:sp>
    </p:spTree>
    <p:extLst>
      <p:ext uri="{BB962C8B-B14F-4D97-AF65-F5344CB8AC3E}">
        <p14:creationId xmlns:p14="http://schemas.microsoft.com/office/powerpoint/2010/main" val="403124517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p:spPr>
        <p:txBody>
          <a:bodyPr>
            <a:normAutofit fontScale="85000" lnSpcReduction="20000"/>
          </a:bodyPr>
          <a:lstStyle/>
          <a:p>
            <a:pPr marL="0" indent="0">
              <a:buNone/>
            </a:pPr>
            <a:r>
              <a:rPr lang="es-CO" dirty="0"/>
              <a:t>                </a:t>
            </a:r>
            <a:r>
              <a:rPr lang="es-CO" sz="3600" b="1" u="sng" dirty="0"/>
              <a:t>Leyes, estatutos y mandamiento.</a:t>
            </a:r>
          </a:p>
          <a:p>
            <a:pPr marL="0" indent="0">
              <a:buNone/>
            </a:pPr>
            <a:r>
              <a:rPr lang="es-CO" dirty="0"/>
              <a:t>  </a:t>
            </a:r>
          </a:p>
          <a:p>
            <a:pPr marL="800100" lvl="2" indent="0">
              <a:buNone/>
            </a:pPr>
            <a:r>
              <a:rPr lang="es-CO" sz="3000" b="1" dirty="0">
                <a:solidFill>
                  <a:srgbClr val="FF0000"/>
                </a:solidFill>
              </a:rPr>
              <a:t>Nehemías 9.13</a:t>
            </a:r>
            <a:r>
              <a:rPr lang="es-CO" sz="3000" dirty="0"/>
              <a:t>.</a:t>
            </a:r>
          </a:p>
          <a:p>
            <a:pPr marL="800100" lvl="2" indent="0">
              <a:buNone/>
            </a:pPr>
            <a:r>
              <a:rPr lang="es-CO" sz="3000" dirty="0"/>
              <a:t>“</a:t>
            </a:r>
            <a:r>
              <a:rPr lang="es-CO" sz="3000" b="1" i="1" dirty="0"/>
              <a:t>Sobre el monte Sinaí descendiste, y hablaste con ellos desde el cielo, y les diste juicios rectos, leyes verdaderas, y estatutos y mandamientos buenos</a:t>
            </a:r>
            <a:r>
              <a:rPr lang="es-CO" sz="3000" dirty="0"/>
              <a:t>”.</a:t>
            </a:r>
          </a:p>
          <a:p>
            <a:r>
              <a:rPr lang="es-CO" dirty="0"/>
              <a:t>Este pasaje se refiere a la revelación de Dios en el Sinaí y a la proclamación de la ley descrita en tablas de piedra, según se describe en </a:t>
            </a:r>
            <a:r>
              <a:rPr lang="es-CO" dirty="0">
                <a:solidFill>
                  <a:srgbClr val="FF0000"/>
                </a:solidFill>
              </a:rPr>
              <a:t>(Exo. 20.3-17 y Deu.4:36)</a:t>
            </a:r>
            <a:r>
              <a:rPr lang="es-CO" dirty="0"/>
              <a:t>. </a:t>
            </a:r>
          </a:p>
          <a:p>
            <a:endParaRPr lang="es-CO" dirty="0"/>
          </a:p>
          <a:p>
            <a:r>
              <a:rPr lang="es-CO" dirty="0"/>
              <a:t> Acerca de las diversas designaciones de la “ley”, leamos los siguientes textos:</a:t>
            </a:r>
          </a:p>
          <a:p>
            <a:r>
              <a:rPr lang="es-CO" dirty="0">
                <a:solidFill>
                  <a:srgbClr val="FF0000"/>
                </a:solidFill>
              </a:rPr>
              <a:t>Sal.19:9</a:t>
            </a:r>
            <a:r>
              <a:rPr lang="es-CO" dirty="0"/>
              <a:t>. “</a:t>
            </a:r>
            <a:r>
              <a:rPr lang="es-CO" i="1" dirty="0"/>
              <a:t>El temor de Jehová es limpio, que permanece para siempre; Los juicios de Jehová son verdad, todos justos</a:t>
            </a:r>
            <a:r>
              <a:rPr lang="es-CO" dirty="0"/>
              <a:t>”. </a:t>
            </a:r>
          </a:p>
        </p:txBody>
      </p:sp>
      <p:sp>
        <p:nvSpPr>
          <p:cNvPr id="4" name="Rectángulo 3"/>
          <p:cNvSpPr/>
          <p:nvPr/>
        </p:nvSpPr>
        <p:spPr>
          <a:xfrm>
            <a:off x="471889" y="404664"/>
            <a:ext cx="1162472" cy="79208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6000" b="1" dirty="0"/>
              <a:t>4</a:t>
            </a:r>
            <a:endParaRPr lang="es-CO" b="1" dirty="0"/>
          </a:p>
        </p:txBody>
      </p:sp>
      <p:pic>
        <p:nvPicPr>
          <p:cNvPr id="6" name="Imagen 5"/>
          <p:cNvPicPr>
            <a:picLocks noChangeAspect="1"/>
          </p:cNvPicPr>
          <p:nvPr/>
        </p:nvPicPr>
        <p:blipFill>
          <a:blip r:embed="rId2"/>
          <a:stretch>
            <a:fillRect/>
          </a:stretch>
        </p:blipFill>
        <p:spPr>
          <a:xfrm>
            <a:off x="7272739" y="35137"/>
            <a:ext cx="1871261" cy="1593663"/>
          </a:xfrm>
          <a:prstGeom prst="rect">
            <a:avLst/>
          </a:prstGeom>
        </p:spPr>
      </p:pic>
    </p:spTree>
    <p:extLst>
      <p:ext uri="{BB962C8B-B14F-4D97-AF65-F5344CB8AC3E}">
        <p14:creationId xmlns:p14="http://schemas.microsoft.com/office/powerpoint/2010/main" val="17601508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barn(inVertical)">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77500" lnSpcReduction="20000"/>
          </a:bodyPr>
          <a:lstStyle/>
          <a:p>
            <a:r>
              <a:rPr lang="fi-FI" dirty="0">
                <a:solidFill>
                  <a:srgbClr val="FF0000"/>
                </a:solidFill>
              </a:rPr>
              <a:t>Sal.119:39</a:t>
            </a:r>
            <a:r>
              <a:rPr lang="fi-FI" dirty="0"/>
              <a:t>.</a:t>
            </a:r>
            <a:r>
              <a:rPr lang="es-CO" dirty="0"/>
              <a:t> “</a:t>
            </a:r>
            <a:r>
              <a:rPr lang="es-CO" b="1" i="1" dirty="0"/>
              <a:t>Quita de mí el oprobio que he temido, Porque buenos son tus juicios</a:t>
            </a:r>
            <a:r>
              <a:rPr lang="es-CO" dirty="0"/>
              <a:t>”. </a:t>
            </a:r>
            <a:r>
              <a:rPr lang="fi-FI" dirty="0"/>
              <a:t> </a:t>
            </a:r>
          </a:p>
          <a:p>
            <a:endParaRPr lang="fi-FI" dirty="0"/>
          </a:p>
          <a:p>
            <a:r>
              <a:rPr lang="fi-FI" dirty="0">
                <a:solidFill>
                  <a:srgbClr val="FF0000"/>
                </a:solidFill>
              </a:rPr>
              <a:t>Sal.119:44</a:t>
            </a:r>
            <a:r>
              <a:rPr lang="fi-FI" dirty="0"/>
              <a:t>.</a:t>
            </a:r>
            <a:r>
              <a:rPr lang="es-CO" dirty="0"/>
              <a:t> “</a:t>
            </a:r>
            <a:r>
              <a:rPr lang="es-CO" b="1" i="1" dirty="0"/>
              <a:t>Guardaré tu ley siempre, Para siempre y eternamente”</a:t>
            </a:r>
            <a:r>
              <a:rPr lang="es-CO" dirty="0"/>
              <a:t>.</a:t>
            </a:r>
            <a:endParaRPr lang="fi-FI" dirty="0"/>
          </a:p>
          <a:p>
            <a:endParaRPr lang="fi-FI" dirty="0"/>
          </a:p>
          <a:p>
            <a:r>
              <a:rPr lang="fi-FI" dirty="0">
                <a:solidFill>
                  <a:srgbClr val="FF0000"/>
                </a:solidFill>
              </a:rPr>
              <a:t>Sal.119:62</a:t>
            </a:r>
            <a:r>
              <a:rPr lang="fi-FI" dirty="0"/>
              <a:t>.  ”</a:t>
            </a:r>
            <a:r>
              <a:rPr lang="fi-FI" b="1" i="1" dirty="0"/>
              <a:t>A medianoche me levanto para alabarte Por tus justos juicios</a:t>
            </a:r>
            <a:r>
              <a:rPr lang="fi-FI" dirty="0"/>
              <a:t>”. </a:t>
            </a:r>
          </a:p>
          <a:p>
            <a:endParaRPr lang="fi-FI" dirty="0">
              <a:solidFill>
                <a:srgbClr val="FF0000"/>
              </a:solidFill>
            </a:endParaRPr>
          </a:p>
          <a:p>
            <a:r>
              <a:rPr lang="fi-FI" dirty="0">
                <a:solidFill>
                  <a:srgbClr val="FF0000"/>
                </a:solidFill>
              </a:rPr>
              <a:t>Sal.119:63</a:t>
            </a:r>
            <a:r>
              <a:rPr lang="fi-FI" dirty="0"/>
              <a:t>.</a:t>
            </a:r>
            <a:r>
              <a:rPr lang="es-CO" dirty="0"/>
              <a:t> “</a:t>
            </a:r>
            <a:r>
              <a:rPr lang="es-CO" b="1" i="1" dirty="0"/>
              <a:t>Compañero soy yo de todos los que te temen Y guardan tus mandamientos”.</a:t>
            </a:r>
            <a:endParaRPr lang="fi-FI" b="1" i="1" dirty="0"/>
          </a:p>
          <a:p>
            <a:endParaRPr lang="fi-FI" b="1" i="1" dirty="0"/>
          </a:p>
          <a:p>
            <a:r>
              <a:rPr lang="fi-FI" dirty="0">
                <a:solidFill>
                  <a:srgbClr val="FF0000"/>
                </a:solidFill>
              </a:rPr>
              <a:t>Sal.119:66</a:t>
            </a:r>
            <a:r>
              <a:rPr lang="fi-FI" dirty="0"/>
              <a:t>.</a:t>
            </a:r>
            <a:r>
              <a:rPr lang="es-CO" dirty="0"/>
              <a:t> “</a:t>
            </a:r>
            <a:r>
              <a:rPr lang="es-CO" b="1" i="1" dirty="0"/>
              <a:t>Enséñame buen sentido y sabiduría, Porque tus mandamientos he creído</a:t>
            </a:r>
            <a:r>
              <a:rPr lang="es-CO" dirty="0"/>
              <a:t>”.</a:t>
            </a:r>
            <a:endParaRPr lang="fi-FI" dirty="0"/>
          </a:p>
          <a:p>
            <a:endParaRPr lang="fi-FI" dirty="0"/>
          </a:p>
          <a:p>
            <a:r>
              <a:rPr lang="fi-FI" dirty="0">
                <a:solidFill>
                  <a:srgbClr val="FF0000"/>
                </a:solidFill>
              </a:rPr>
              <a:t>Sal.119:68</a:t>
            </a:r>
            <a:r>
              <a:rPr lang="fi-FI" dirty="0"/>
              <a:t>.</a:t>
            </a:r>
            <a:r>
              <a:rPr lang="es-CO" dirty="0"/>
              <a:t> “</a:t>
            </a:r>
            <a:r>
              <a:rPr lang="es-CO" b="1" i="1" dirty="0"/>
              <a:t>Bueno eres tú, y bienhechor; Enséñame tus estatutos</a:t>
            </a:r>
            <a:r>
              <a:rPr lang="es-CO" dirty="0"/>
              <a:t>”. Etc. Etc.</a:t>
            </a:r>
            <a:endParaRPr lang="fi-FI" dirty="0"/>
          </a:p>
          <a:p>
            <a:endParaRPr lang="es-CO" dirty="0"/>
          </a:p>
        </p:txBody>
      </p:sp>
    </p:spTree>
    <p:extLst>
      <p:ext uri="{BB962C8B-B14F-4D97-AF65-F5344CB8AC3E}">
        <p14:creationId xmlns:p14="http://schemas.microsoft.com/office/powerpoint/2010/main" val="520554842"/>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Los Mandamientos de Dios son un reflejo de Su carácter.</a:t>
            </a:r>
          </a:p>
        </p:txBody>
      </p:sp>
      <p:sp>
        <p:nvSpPr>
          <p:cNvPr id="3" name="Marcador de contenido 2"/>
          <p:cNvSpPr>
            <a:spLocks noGrp="1"/>
          </p:cNvSpPr>
          <p:nvPr>
            <p:ph idx="1"/>
          </p:nvPr>
        </p:nvSpPr>
        <p:spPr>
          <a:xfrm>
            <a:off x="457200" y="5013176"/>
            <a:ext cx="8229600" cy="1656184"/>
          </a:xfrm>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b="1" dirty="0"/>
              <a:t>Los Mandamientos de Dios son la norma de conducta establecidos por Dios para el hombre, y serán la norma del juicio. </a:t>
            </a:r>
          </a:p>
          <a:p>
            <a:pPr marL="0" indent="0" algn="ctr">
              <a:buNone/>
            </a:pPr>
            <a:r>
              <a:rPr lang="es-CO" b="1" dirty="0">
                <a:solidFill>
                  <a:srgbClr val="FF0000"/>
                </a:solidFill>
              </a:rPr>
              <a:t>(ver Sant.2:10-12).</a:t>
            </a:r>
          </a:p>
        </p:txBody>
      </p:sp>
      <p:pic>
        <p:nvPicPr>
          <p:cNvPr id="4" name="Imagen 3"/>
          <p:cNvPicPr>
            <a:picLocks noChangeAspect="1"/>
          </p:cNvPicPr>
          <p:nvPr/>
        </p:nvPicPr>
        <p:blipFill>
          <a:blip r:embed="rId2"/>
          <a:stretch>
            <a:fillRect/>
          </a:stretch>
        </p:blipFill>
        <p:spPr>
          <a:xfrm>
            <a:off x="4644008" y="1773075"/>
            <a:ext cx="4042792" cy="2919316"/>
          </a:xfrm>
          <a:prstGeom prst="rect">
            <a:avLst/>
          </a:prstGeom>
        </p:spPr>
      </p:pic>
      <p:pic>
        <p:nvPicPr>
          <p:cNvPr id="6" name="Imagen 5"/>
          <p:cNvPicPr>
            <a:picLocks noChangeAspect="1"/>
          </p:cNvPicPr>
          <p:nvPr/>
        </p:nvPicPr>
        <p:blipFill>
          <a:blip r:embed="rId3"/>
          <a:stretch>
            <a:fillRect/>
          </a:stretch>
        </p:blipFill>
        <p:spPr>
          <a:xfrm>
            <a:off x="457200" y="1805342"/>
            <a:ext cx="3888432" cy="2919316"/>
          </a:xfrm>
          <a:prstGeom prst="rect">
            <a:avLst/>
          </a:prstGeom>
        </p:spPr>
      </p:pic>
    </p:spTree>
    <p:extLst>
      <p:ext uri="{BB962C8B-B14F-4D97-AF65-F5344CB8AC3E}">
        <p14:creationId xmlns:p14="http://schemas.microsoft.com/office/powerpoint/2010/main" val="6482137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p:spPr>
        <p:txBody>
          <a:bodyPr>
            <a:normAutofit fontScale="77500" lnSpcReduction="20000"/>
          </a:bodyPr>
          <a:lstStyle/>
          <a:p>
            <a:pPr marL="0" indent="0">
              <a:buNone/>
            </a:pPr>
            <a:r>
              <a:rPr lang="es-CO" dirty="0"/>
              <a:t>                     </a:t>
            </a:r>
            <a:r>
              <a:rPr lang="es-CO" sz="3600" b="1" u="sng" dirty="0"/>
              <a:t>No comercializar el día de reposo.</a:t>
            </a:r>
          </a:p>
          <a:p>
            <a:pPr marL="0" indent="0">
              <a:buNone/>
            </a:pPr>
            <a:endParaRPr lang="es-CO" dirty="0"/>
          </a:p>
          <a:p>
            <a:pPr marL="0" indent="0">
              <a:buNone/>
            </a:pPr>
            <a:r>
              <a:rPr lang="es-CO" dirty="0"/>
              <a:t>        </a:t>
            </a:r>
            <a:r>
              <a:rPr lang="es-CO" dirty="0">
                <a:solidFill>
                  <a:srgbClr val="FF0000"/>
                </a:solidFill>
              </a:rPr>
              <a:t>Nehemías 13.15-19. </a:t>
            </a:r>
          </a:p>
          <a:p>
            <a:pPr marL="400050" lvl="1" indent="0">
              <a:buNone/>
            </a:pPr>
            <a:r>
              <a:rPr lang="es-CO" b="1" i="1" dirty="0"/>
              <a:t>En aquellos días vi en Judá a </a:t>
            </a:r>
            <a:r>
              <a:rPr lang="es-CO" b="1" i="1" u="sng" dirty="0"/>
              <a:t>algunos</a:t>
            </a:r>
            <a:r>
              <a:rPr lang="es-CO" b="1" i="1" dirty="0"/>
              <a:t> que pisaban en lagares en sábado, que acarreaban manojos de trigo y cargaban los asnos con vino, y también de uvas, de higos y toda suerte de carga, para traerlo a Jerusalén en sábado; y los amonesté acerca del día en que vendían las provisiones.</a:t>
            </a:r>
          </a:p>
          <a:p>
            <a:pPr marL="400050" lvl="1" indent="0">
              <a:buNone/>
            </a:pPr>
            <a:r>
              <a:rPr lang="es-CO" b="1" i="1" dirty="0"/>
              <a:t> 16 También había en la ciudad tirios que traían pescado y toda mercadería, y vendían en sábado a los hijos de Judá en Jerusalén. 17 Entonces reprendí a los señores de Judá y les dije: "¿Qué mala cosa es esta que vosotros hacéis, profanando así el sábado? 18 ¿No hicieron así vuestros padres, y trajo nuestro Dios todo este mal sobre nosotros y sobre esta ciudad? ¿Y vosotros añadís ira sobre Israel profanando el sábado?"</a:t>
            </a:r>
          </a:p>
          <a:p>
            <a:pPr marL="400050" lvl="1" indent="0">
              <a:buNone/>
            </a:pPr>
            <a:r>
              <a:rPr lang="es-CO" b="1" i="1" dirty="0"/>
              <a:t> 19 Sucedió, pues, que al caer la tarde, antes del sábado, ordené que se cerraran las puertas de Jerusalén y que no las abrieran hasta después del sábado; y puse a las puertas algunos de mis criados, para que no dejaran entrar carga alguna en sábado.</a:t>
            </a:r>
            <a:br>
              <a:rPr lang="es-CO" b="1" i="1" dirty="0"/>
            </a:br>
            <a:endParaRPr lang="es-CO" b="1" i="1" dirty="0"/>
          </a:p>
        </p:txBody>
      </p:sp>
      <p:sp>
        <p:nvSpPr>
          <p:cNvPr id="4" name="Rectángulo 3"/>
          <p:cNvSpPr/>
          <p:nvPr/>
        </p:nvSpPr>
        <p:spPr>
          <a:xfrm>
            <a:off x="611560" y="400718"/>
            <a:ext cx="1008112" cy="576064"/>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4400" b="1" dirty="0"/>
              <a:t>5</a:t>
            </a:r>
            <a:endParaRPr lang="es-CO" b="1" dirty="0"/>
          </a:p>
        </p:txBody>
      </p:sp>
      <p:pic>
        <p:nvPicPr>
          <p:cNvPr id="5" name="Imagen 4"/>
          <p:cNvPicPr>
            <a:picLocks noChangeAspect="1"/>
          </p:cNvPicPr>
          <p:nvPr/>
        </p:nvPicPr>
        <p:blipFill>
          <a:blip r:embed="rId2"/>
          <a:stretch>
            <a:fillRect/>
          </a:stretch>
        </p:blipFill>
        <p:spPr>
          <a:xfrm>
            <a:off x="7092280" y="0"/>
            <a:ext cx="2051720" cy="1628800"/>
          </a:xfrm>
          <a:prstGeom prst="rect">
            <a:avLst/>
          </a:prstGeom>
        </p:spPr>
      </p:pic>
    </p:spTree>
    <p:extLst>
      <p:ext uri="{BB962C8B-B14F-4D97-AF65-F5344CB8AC3E}">
        <p14:creationId xmlns:p14="http://schemas.microsoft.com/office/powerpoint/2010/main" val="92457478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264696"/>
          </a:xfrm>
        </p:spPr>
        <p:txBody>
          <a:bodyPr>
            <a:normAutofit fontScale="85000" lnSpcReduction="20000"/>
          </a:bodyPr>
          <a:lstStyle/>
          <a:p>
            <a:r>
              <a:rPr lang="es-CO" dirty="0"/>
              <a:t>Tal vez Nehemías recorrió el campo para observar cómo se guardaba el sábado. </a:t>
            </a:r>
          </a:p>
          <a:p>
            <a:r>
              <a:rPr lang="es-CO" dirty="0"/>
              <a:t>“</a:t>
            </a:r>
            <a:r>
              <a:rPr lang="es-CO" b="1" i="1" dirty="0"/>
              <a:t>Los amonesté</a:t>
            </a:r>
            <a:r>
              <a:rPr lang="es-CO" dirty="0"/>
              <a:t>”. Dice el texto: </a:t>
            </a:r>
            <a:r>
              <a:rPr lang="es-CO" i="1" dirty="0">
                <a:solidFill>
                  <a:srgbClr val="FF0000"/>
                </a:solidFill>
              </a:rPr>
              <a:t>El </a:t>
            </a:r>
            <a:r>
              <a:rPr lang="es-CO" i="1" u="sng" dirty="0">
                <a:solidFill>
                  <a:srgbClr val="FF0000"/>
                </a:solidFill>
              </a:rPr>
              <a:t>pisar</a:t>
            </a:r>
            <a:r>
              <a:rPr lang="es-CO" i="1" dirty="0">
                <a:solidFill>
                  <a:srgbClr val="FF0000"/>
                </a:solidFill>
              </a:rPr>
              <a:t> las uvas en el lagar era el primer paso en la producción de vino, y por lo tanto constituía una flagrante violación del cuarto mandamiento</a:t>
            </a:r>
            <a:r>
              <a:rPr lang="es-CO" dirty="0"/>
              <a:t>.  </a:t>
            </a:r>
            <a:r>
              <a:rPr lang="es-CO" i="1" dirty="0">
                <a:solidFill>
                  <a:srgbClr val="FF0000"/>
                </a:solidFill>
              </a:rPr>
              <a:t>Lo mismo se aplicaba para los que </a:t>
            </a:r>
            <a:r>
              <a:rPr lang="es-CO" i="1" u="sng" dirty="0">
                <a:solidFill>
                  <a:srgbClr val="FF0000"/>
                </a:solidFill>
              </a:rPr>
              <a:t>transportaban</a:t>
            </a:r>
            <a:r>
              <a:rPr lang="es-CO" i="1" dirty="0">
                <a:solidFill>
                  <a:srgbClr val="FF0000"/>
                </a:solidFill>
              </a:rPr>
              <a:t> productos agrícolas a la capital para su venta</a:t>
            </a:r>
            <a:r>
              <a:rPr lang="es-CO" dirty="0"/>
              <a:t>.  </a:t>
            </a:r>
          </a:p>
          <a:p>
            <a:r>
              <a:rPr lang="es-CO" dirty="0"/>
              <a:t>Algunos comentadores han pensado que se necesitaba transportar el grano para que pudiera estar en la ciudad para venderlo temprano a la mañana siguiente, (domingo). En el </a:t>
            </a:r>
            <a:r>
              <a:rPr lang="es-CO" dirty="0">
                <a:solidFill>
                  <a:srgbClr val="FF0000"/>
                </a:solidFill>
              </a:rPr>
              <a:t>Neh.13:16 </a:t>
            </a:r>
            <a:r>
              <a:rPr lang="es-CO" dirty="0"/>
              <a:t>se afirma que se realizaban verdaderas ventas en el día sábado.  Por lo tanto, la última parte del Neh. 13:15 deberá entenderse como que </a:t>
            </a:r>
            <a:r>
              <a:rPr lang="es-CO" dirty="0">
                <a:solidFill>
                  <a:srgbClr val="FF0000"/>
                </a:solidFill>
              </a:rPr>
              <a:t>indica que Nehemías los amonestó en ese día, en sábado, cuando habían transportado mercaderías a Jerusalén y estaban realmente vendiéndolas. </a:t>
            </a:r>
          </a:p>
        </p:txBody>
      </p:sp>
    </p:spTree>
    <p:extLst>
      <p:ext uri="{BB962C8B-B14F-4D97-AF65-F5344CB8AC3E}">
        <p14:creationId xmlns:p14="http://schemas.microsoft.com/office/powerpoint/2010/main" val="315754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txBody>
          <a:bodyPr>
            <a:normAutofit fontScale="77500" lnSpcReduction="20000"/>
          </a:bodyPr>
          <a:lstStyle/>
          <a:p>
            <a:r>
              <a:rPr lang="es-CO" sz="3500" b="1" dirty="0"/>
              <a:t>¿No hicieron así vuestros padres?</a:t>
            </a:r>
          </a:p>
          <a:p>
            <a:r>
              <a:rPr lang="es-CO" sz="3500" b="1" dirty="0"/>
              <a:t> </a:t>
            </a:r>
            <a:r>
              <a:rPr lang="es-CO" sz="3500" b="1" dirty="0">
                <a:solidFill>
                  <a:srgbClr val="FF0000"/>
                </a:solidFill>
              </a:rPr>
              <a:t>2 Cro.36:21</a:t>
            </a:r>
            <a:r>
              <a:rPr lang="es-CO" sz="3500" b="1" dirty="0"/>
              <a:t>, I</a:t>
            </a:r>
            <a:r>
              <a:rPr lang="es-CO" sz="3500" dirty="0"/>
              <a:t>ndica que sus antepasados evidentemente habían </a:t>
            </a:r>
            <a:r>
              <a:rPr lang="es-CO" sz="3500" u="sng" dirty="0"/>
              <a:t>trabajado la tierra en sábado</a:t>
            </a:r>
            <a:r>
              <a:rPr lang="es-CO" sz="3500" dirty="0"/>
              <a:t>, lo cual fue causa de la deportación a Babilonia. Y estuvieron en esclavitud allí “</a:t>
            </a:r>
            <a:r>
              <a:rPr lang="es-CO" sz="3500" b="1" i="1" dirty="0"/>
              <a:t>hasta que la tierra hubo gozado de reposo; porque todo el tiempo de su asolamiento reposó, hasta que los setenta años fueron cumplidos</a:t>
            </a:r>
            <a:r>
              <a:rPr lang="es-CO" sz="3500" dirty="0"/>
              <a:t>”. </a:t>
            </a:r>
          </a:p>
          <a:p>
            <a:r>
              <a:rPr lang="es-CO" dirty="0"/>
              <a:t>La profanación del sábado está entre los pecados que </a:t>
            </a:r>
            <a:r>
              <a:rPr lang="es-CO" dirty="0">
                <a:solidFill>
                  <a:srgbClr val="FF0000"/>
                </a:solidFill>
              </a:rPr>
              <a:t>(Jeremías 17:21-26) y Ezequiel 20:13; 22:8, 22:26 y 23:28) </a:t>
            </a:r>
            <a:r>
              <a:rPr lang="es-CO" dirty="0"/>
              <a:t>censuraron con mayor énfasis.  </a:t>
            </a:r>
          </a:p>
          <a:p>
            <a:r>
              <a:rPr lang="es-CO" dirty="0"/>
              <a:t>Según</a:t>
            </a:r>
            <a:r>
              <a:rPr lang="es-CO" dirty="0">
                <a:solidFill>
                  <a:srgbClr val="FF0000"/>
                </a:solidFill>
              </a:rPr>
              <a:t> (Amós 8:5)</a:t>
            </a:r>
            <a:r>
              <a:rPr lang="es-CO" dirty="0"/>
              <a:t>, se registró lo que ellos decían: "¿</a:t>
            </a:r>
            <a:r>
              <a:rPr lang="es-CO" b="1" i="1" dirty="0"/>
              <a:t>Cuándo pasará la luna nueva, para que vendamos el trigo; y el sábado, para que abramos los almacenes del trigo; para que reduzcamos el peso y aumentemos el precio, falsificando fraudulentamente las balanzas</a:t>
            </a:r>
            <a:r>
              <a:rPr lang="es-CO" dirty="0"/>
              <a:t>?”. Se observaba el sábado más de acuerdo con la letra de la ley que con su espíritu. </a:t>
            </a:r>
          </a:p>
        </p:txBody>
      </p:sp>
    </p:spTree>
    <p:extLst>
      <p:ext uri="{BB962C8B-B14F-4D97-AF65-F5344CB8AC3E}">
        <p14:creationId xmlns:p14="http://schemas.microsoft.com/office/powerpoint/2010/main" val="203437269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p:spPr>
        <p:txBody>
          <a:bodyPr>
            <a:normAutofit fontScale="85000" lnSpcReduction="10000"/>
          </a:bodyPr>
          <a:lstStyle/>
          <a:p>
            <a:pPr marL="0" indent="0">
              <a:buNone/>
            </a:pPr>
            <a:r>
              <a:rPr lang="es-CO" dirty="0"/>
              <a:t>Nehemías también recordó a los judíos que las grandes calamidades sufridas en tiempo de Nabucodonosor fueron el resultado de que sus antepasados habían violado el cuarto mandamiento, tal como lo había predicho </a:t>
            </a:r>
            <a:r>
              <a:rPr lang="es-CO" dirty="0">
                <a:solidFill>
                  <a:srgbClr val="FF0000"/>
                </a:solidFill>
              </a:rPr>
              <a:t>(Jeremías 17:27). </a:t>
            </a:r>
          </a:p>
          <a:p>
            <a:pPr lvl="1"/>
            <a:endParaRPr lang="es-CO" dirty="0"/>
          </a:p>
          <a:p>
            <a:pPr lvl="1"/>
            <a:r>
              <a:rPr lang="es-CO" dirty="0"/>
              <a:t>“</a:t>
            </a:r>
            <a:r>
              <a:rPr lang="es-CO" b="1" i="1" dirty="0"/>
              <a:t>Pero si no me obedecéis para santificar el día del sábado, y para no llevar cargas ni entrar por las puertas de Jerusalén en día del sábado, prenderé fuego a sus puertas, el cual devorará los palacios de Jerusalén, y no se apagará”. </a:t>
            </a:r>
          </a:p>
          <a:p>
            <a:pPr marL="57150" indent="0">
              <a:buNone/>
            </a:pPr>
            <a:endParaRPr lang="es-CO" dirty="0"/>
          </a:p>
          <a:p>
            <a:pPr marL="57150" indent="0">
              <a:buNone/>
            </a:pPr>
            <a:r>
              <a:rPr lang="es-CO" dirty="0"/>
              <a:t>Es probable que Nehemías recordara el cumplimiento de esa profecía. La cual estaba grabada en su mente, como si hubiera ocurrido ayer.</a:t>
            </a:r>
          </a:p>
          <a:p>
            <a:endParaRPr lang="es-CO" dirty="0"/>
          </a:p>
        </p:txBody>
      </p:sp>
    </p:spTree>
    <p:extLst>
      <p:ext uri="{BB962C8B-B14F-4D97-AF65-F5344CB8AC3E}">
        <p14:creationId xmlns:p14="http://schemas.microsoft.com/office/powerpoint/2010/main" val="316155182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txBody>
          <a:bodyPr>
            <a:normAutofit fontScale="92500" lnSpcReduction="10000"/>
          </a:bodyPr>
          <a:lstStyle/>
          <a:p>
            <a:r>
              <a:rPr lang="es-CO" dirty="0"/>
              <a:t>Desde la creación, el día bíblico ha comenzado a la puesta del sol, como lo registra </a:t>
            </a:r>
            <a:r>
              <a:rPr lang="es-CO" dirty="0">
                <a:solidFill>
                  <a:srgbClr val="FF0000"/>
                </a:solidFill>
              </a:rPr>
              <a:t>(Gen.1:5;8;13;19;23 y 31).  </a:t>
            </a:r>
          </a:p>
          <a:p>
            <a:r>
              <a:rPr lang="es-CO" dirty="0"/>
              <a:t>Las fiestas especiales se observaban “de tarde a tarde” según </a:t>
            </a:r>
            <a:r>
              <a:rPr lang="es-CO" dirty="0">
                <a:solidFill>
                  <a:srgbClr val="FF0000"/>
                </a:solidFill>
              </a:rPr>
              <a:t>(Lev.23:32).  </a:t>
            </a:r>
            <a:r>
              <a:rPr lang="es-CO" dirty="0"/>
              <a:t>Lo mismo ocurría con el sábado semanal, aún en el N. T. </a:t>
            </a:r>
            <a:r>
              <a:rPr lang="es-CO" dirty="0">
                <a:solidFill>
                  <a:srgbClr val="FF0000"/>
                </a:solidFill>
              </a:rPr>
              <a:t>(Ver Mar.1:32).  </a:t>
            </a:r>
          </a:p>
          <a:p>
            <a:r>
              <a:rPr lang="es-CO" dirty="0"/>
              <a:t>Por eso Nehemías dictaminó que las puertas de la ciudad debían cerrarse algún tiempo antes de que comenzara el sábado.  Al hacer esto, se proponía proteger los “</a:t>
            </a:r>
            <a:r>
              <a:rPr lang="es-CO" u="sng" dirty="0"/>
              <a:t>extremos</a:t>
            </a:r>
            <a:r>
              <a:rPr lang="es-CO" dirty="0"/>
              <a:t>” de las sagradas horas del santo sábado de Dios.  </a:t>
            </a:r>
          </a:p>
          <a:p>
            <a:r>
              <a:rPr lang="es-CO" dirty="0">
                <a:solidFill>
                  <a:srgbClr val="FF0000"/>
                </a:solidFill>
              </a:rPr>
              <a:t>Es una profanación del espíritu del sábado el ocuparse de cosas seculares hasta el último momento permitido</a:t>
            </a:r>
            <a:r>
              <a:rPr lang="es-CO" dirty="0"/>
              <a:t>. Cuando se oculta el sol. </a:t>
            </a:r>
          </a:p>
        </p:txBody>
      </p:sp>
    </p:spTree>
    <p:extLst>
      <p:ext uri="{BB962C8B-B14F-4D97-AF65-F5344CB8AC3E}">
        <p14:creationId xmlns:p14="http://schemas.microsoft.com/office/powerpoint/2010/main" val="229225688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188640"/>
            <a:ext cx="8229600" cy="6480720"/>
          </a:xfrm>
        </p:spPr>
        <p:txBody>
          <a:bodyPr>
            <a:normAutofit fontScale="77500" lnSpcReduction="20000"/>
          </a:bodyPr>
          <a:lstStyle/>
          <a:p>
            <a:pPr lvl="1"/>
            <a:r>
              <a:rPr lang="es-CO" sz="3200" dirty="0"/>
              <a:t> </a:t>
            </a:r>
            <a:r>
              <a:rPr lang="es-CO" sz="3200" dirty="0">
                <a:solidFill>
                  <a:srgbClr val="FF0000"/>
                </a:solidFill>
              </a:rPr>
              <a:t>Nehemías 13:20 </a:t>
            </a:r>
            <a:r>
              <a:rPr lang="es-CO" sz="3200" dirty="0"/>
              <a:t>termina diciendo: “</a:t>
            </a:r>
            <a:r>
              <a:rPr lang="es-CO" sz="3200" b="1" i="1" dirty="0"/>
              <a:t>Desde entonces no vinieron en sábado</a:t>
            </a:r>
            <a:r>
              <a:rPr lang="es-CO" sz="3200" dirty="0"/>
              <a:t>”</a:t>
            </a:r>
          </a:p>
          <a:p>
            <a:pPr marL="0" indent="0">
              <a:buNone/>
            </a:pPr>
            <a:endParaRPr lang="es-CO" dirty="0"/>
          </a:p>
          <a:p>
            <a:pPr marL="0" indent="0">
              <a:buNone/>
            </a:pPr>
            <a:r>
              <a:rPr lang="es-CO" dirty="0"/>
              <a:t>Quizá se permitía que la   gente entrara y saliera, siempre que estuviera ocupada en actividades sabáticas legítimas, pero se pusieron guardas para impedir el transporte de mercaderías en sábado.</a:t>
            </a:r>
          </a:p>
          <a:p>
            <a:pPr marL="0" indent="0">
              <a:buNone/>
            </a:pPr>
            <a:r>
              <a:rPr lang="es-CO" dirty="0"/>
              <a:t>La pregunta es: ¿Estamos nosotros como pueblo de Dios hoy, obedeciendo la Palabra de Dios, en santificar el Sábado como día de reposo, según lo ordena en </a:t>
            </a:r>
            <a:r>
              <a:rPr lang="es-CO" dirty="0">
                <a:solidFill>
                  <a:srgbClr val="FF0000"/>
                </a:solidFill>
              </a:rPr>
              <a:t>(Exo.20:8-11)</a:t>
            </a:r>
            <a:r>
              <a:rPr lang="es-CO" dirty="0"/>
              <a:t>?</a:t>
            </a:r>
            <a:r>
              <a:rPr lang="es-CO" dirty="0">
                <a:solidFill>
                  <a:srgbClr val="FF0000"/>
                </a:solidFill>
              </a:rPr>
              <a:t> </a:t>
            </a:r>
            <a:r>
              <a:rPr lang="es-CO" dirty="0"/>
              <a:t>¿o lo estamos violando, como lo hacían algunos israelitas del A. T.?</a:t>
            </a:r>
          </a:p>
          <a:p>
            <a:pPr marL="0" indent="0">
              <a:buNone/>
            </a:pPr>
            <a:r>
              <a:rPr lang="es-CO" dirty="0"/>
              <a:t>Si así lo asemos, para nosotros también son las palabras de </a:t>
            </a:r>
            <a:r>
              <a:rPr lang="es-CO" dirty="0">
                <a:solidFill>
                  <a:srgbClr val="FF0000"/>
                </a:solidFill>
              </a:rPr>
              <a:t>(Jeremías 17:27). </a:t>
            </a:r>
          </a:p>
          <a:p>
            <a:pPr marL="0" indent="0">
              <a:buNone/>
            </a:pPr>
            <a:endParaRPr lang="es-CO" dirty="0"/>
          </a:p>
          <a:p>
            <a:pPr marL="400050" lvl="1" indent="0">
              <a:buNone/>
            </a:pPr>
            <a:r>
              <a:rPr lang="es-CO" dirty="0"/>
              <a:t>“</a:t>
            </a:r>
            <a:r>
              <a:rPr lang="es-CO" sz="3100" b="1" i="1" dirty="0"/>
              <a:t>Pero si no me obedecéis para santificar el día del sábado, y para no llevar cargas ni entrar por las puertas de Jerusalén en día del sábado, prenderé fuego a sus puertas, el cual devorará los palacios de Jerusalén, y no se apagará</a:t>
            </a:r>
            <a:r>
              <a:rPr lang="es-CO" sz="3100" dirty="0"/>
              <a:t>”. Además léase </a:t>
            </a:r>
            <a:r>
              <a:rPr lang="es-CO" sz="3100" b="1" dirty="0">
                <a:solidFill>
                  <a:srgbClr val="FF0000"/>
                </a:solidFill>
              </a:rPr>
              <a:t>Ap.22:14,15</a:t>
            </a:r>
            <a:r>
              <a:rPr lang="es-CO" sz="3100" dirty="0"/>
              <a:t>.</a:t>
            </a:r>
          </a:p>
          <a:p>
            <a:pPr marL="0" indent="0">
              <a:buNone/>
            </a:pPr>
            <a:endParaRPr lang="es-CO" dirty="0"/>
          </a:p>
        </p:txBody>
      </p:sp>
    </p:spTree>
    <p:extLst>
      <p:ext uri="{BB962C8B-B14F-4D97-AF65-F5344CB8AC3E}">
        <p14:creationId xmlns:p14="http://schemas.microsoft.com/office/powerpoint/2010/main" val="386618287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6120680"/>
          </a:xfrm>
        </p:spPr>
        <p:txBody>
          <a:bodyPr>
            <a:normAutofit fontScale="92500" lnSpcReduction="20000"/>
          </a:bodyPr>
          <a:lstStyle/>
          <a:p>
            <a:pPr marL="0" indent="0">
              <a:buNone/>
            </a:pPr>
            <a:r>
              <a:rPr lang="es-CO" dirty="0"/>
              <a:t>                </a:t>
            </a:r>
            <a:r>
              <a:rPr lang="es-CO" b="1" u="sng" dirty="0"/>
              <a:t>Esfuerzos para aplacar la verdad.</a:t>
            </a:r>
          </a:p>
          <a:p>
            <a:pPr marL="0" indent="0">
              <a:buNone/>
            </a:pPr>
            <a:r>
              <a:rPr lang="es-CO" dirty="0"/>
              <a:t>          </a:t>
            </a:r>
            <a:r>
              <a:rPr lang="es-CO" b="1" dirty="0">
                <a:solidFill>
                  <a:srgbClr val="FF0000"/>
                </a:solidFill>
              </a:rPr>
              <a:t>Jeremías 20: 1-4.</a:t>
            </a:r>
          </a:p>
          <a:p>
            <a:pPr marL="800100" lvl="2" indent="0">
              <a:buNone/>
            </a:pPr>
            <a:r>
              <a:rPr lang="es-CO" b="1" i="1" dirty="0"/>
              <a:t>“Entonces el sacerdote Pasjur hijo de Imer, que era funcionario en la casa de Jehovah, oyó a Jeremías que profetizaba estas palabras.2 Y </a:t>
            </a:r>
            <a:r>
              <a:rPr lang="es-CO" b="1" i="1" u="sng" dirty="0"/>
              <a:t>golpeó</a:t>
            </a:r>
            <a:r>
              <a:rPr lang="es-CO" b="1" i="1" dirty="0"/>
              <a:t> Pasjur al profeta Jeremías y le puso en el cepo de la puerta superior de Benjamín, al lado de la casa de Jehovah”.</a:t>
            </a:r>
          </a:p>
          <a:p>
            <a:pPr marL="400050" lvl="1" indent="0">
              <a:buNone/>
            </a:pPr>
            <a:r>
              <a:rPr lang="es-CO" dirty="0"/>
              <a:t>Su elevado cargo en el templo le daba autoridad para tomar la iniciativa en las medidas rigurosas aplicadas a Jeremías, </a:t>
            </a:r>
            <a:r>
              <a:rPr lang="es-CO" u="sng" dirty="0"/>
              <a:t>según a él le pareciera</a:t>
            </a:r>
            <a:r>
              <a:rPr lang="es-CO" dirty="0"/>
              <a:t>, sobre todo porque el profeta había pronunciado su mensaje al pueblo, “en el atrio de la casa de Jehová”, Según </a:t>
            </a:r>
            <a:r>
              <a:rPr lang="es-CO" dirty="0">
                <a:solidFill>
                  <a:srgbClr val="FF0000"/>
                </a:solidFill>
              </a:rPr>
              <a:t>Jer.15:1-9</a:t>
            </a:r>
            <a:r>
              <a:rPr lang="es-CO" dirty="0"/>
              <a:t>, El mensaje provenía de Dios, </a:t>
            </a:r>
            <a:r>
              <a:rPr lang="es-CO" u="sng" dirty="0"/>
              <a:t>leer este pasaje</a:t>
            </a:r>
            <a:r>
              <a:rPr lang="es-CO" dirty="0"/>
              <a:t>.</a:t>
            </a:r>
            <a:endParaRPr lang="es-CO" dirty="0">
              <a:solidFill>
                <a:srgbClr val="FF0000"/>
              </a:solidFill>
            </a:endParaRPr>
          </a:p>
          <a:p>
            <a:pPr marL="400050" lvl="1" indent="0">
              <a:buNone/>
            </a:pPr>
            <a:r>
              <a:rPr lang="es-CO" b="1" dirty="0"/>
              <a:t>Después de golpearlo, lo puso en el Cepo</a:t>
            </a:r>
            <a:r>
              <a:rPr lang="es-CO" dirty="0"/>
              <a:t>. “</a:t>
            </a:r>
            <a:r>
              <a:rPr lang="es-CO" u="sng" dirty="0"/>
              <a:t>instrumento que obliga a una postura torcida</a:t>
            </a:r>
            <a:r>
              <a:rPr lang="es-CO" dirty="0"/>
              <a:t>”, o sea un instrumento de castigo que obligaba al preso a adoptar una posición sumamente incómoda y dolorosa.  En esa condición de dolor y humillación, Jeremías pasó la noche.</a:t>
            </a:r>
          </a:p>
          <a:p>
            <a:pPr marL="0" indent="0">
              <a:buNone/>
            </a:pPr>
            <a:endParaRPr lang="es-CO" b="1" dirty="0">
              <a:solidFill>
                <a:srgbClr val="FF0000"/>
              </a:solidFill>
            </a:endParaRPr>
          </a:p>
        </p:txBody>
      </p:sp>
      <p:sp>
        <p:nvSpPr>
          <p:cNvPr id="4" name="Rectángulo 3"/>
          <p:cNvSpPr/>
          <p:nvPr/>
        </p:nvSpPr>
        <p:spPr>
          <a:xfrm>
            <a:off x="611560" y="188640"/>
            <a:ext cx="1152985" cy="791689"/>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4800" b="1" dirty="0"/>
              <a:t>6</a:t>
            </a:r>
            <a:endParaRPr lang="es-CO" b="1" dirty="0"/>
          </a:p>
        </p:txBody>
      </p:sp>
      <p:pic>
        <p:nvPicPr>
          <p:cNvPr id="2" name="Imagen 1"/>
          <p:cNvPicPr>
            <a:picLocks noChangeAspect="1"/>
          </p:cNvPicPr>
          <p:nvPr/>
        </p:nvPicPr>
        <p:blipFill>
          <a:blip r:embed="rId2"/>
          <a:stretch>
            <a:fillRect/>
          </a:stretch>
        </p:blipFill>
        <p:spPr>
          <a:xfrm>
            <a:off x="7439025" y="-14749"/>
            <a:ext cx="1704975" cy="1524000"/>
          </a:xfrm>
          <a:prstGeom prst="rect">
            <a:avLst/>
          </a:prstGeom>
        </p:spPr>
      </p:pic>
    </p:spTree>
    <p:extLst>
      <p:ext uri="{BB962C8B-B14F-4D97-AF65-F5344CB8AC3E}">
        <p14:creationId xmlns:p14="http://schemas.microsoft.com/office/powerpoint/2010/main" val="178032123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70000" lnSpcReduction="20000"/>
          </a:bodyPr>
          <a:lstStyle/>
          <a:p>
            <a:r>
              <a:rPr lang="es-CO" sz="4000" b="1" dirty="0">
                <a:solidFill>
                  <a:srgbClr val="FF0000"/>
                </a:solidFill>
              </a:rPr>
              <a:t>Jeremías 38.1-6. </a:t>
            </a:r>
          </a:p>
          <a:p>
            <a:r>
              <a:rPr lang="es-CO" dirty="0" err="1"/>
              <a:t>Sefatías</a:t>
            </a:r>
            <a:r>
              <a:rPr lang="es-CO" dirty="0"/>
              <a:t> hijo de Matán, Gedalías hijo de Pasjur, Jucal hijo de Selemías y Pasjur hijo de Malquías oyeron las palabras que Jeremías hablaba a todo el pueblo, diciendo: 2 —Así ha dicho Jehovah: "El que se quede en esta ciudad morirá por la espada, por el hambre o por la peste. </a:t>
            </a:r>
            <a:r>
              <a:rPr lang="es-CO" b="1" u="sng" dirty="0"/>
              <a:t>Pero el que se rinda a los caldeos vivirá</a:t>
            </a:r>
            <a:r>
              <a:rPr lang="es-CO" dirty="0"/>
              <a:t>; su vida le será por botín, y vivirá. 3 Así ha dicho Jehovah: Ciertamente esta ciudad será entregada en mano del ejército del rey de Babilonia, y la tomará."</a:t>
            </a:r>
          </a:p>
          <a:p>
            <a:r>
              <a:rPr lang="es-CO" dirty="0"/>
              <a:t> 4 Entonces los magistrados dijeron al rey: —¡</a:t>
            </a:r>
            <a:r>
              <a:rPr lang="es-CO" u="sng" dirty="0"/>
              <a:t>Que muera este hombre</a:t>
            </a:r>
            <a:r>
              <a:rPr lang="es-CO" dirty="0"/>
              <a:t>! Pues de esta manera, al hablarles tales palabras, desmoraliza a los hombres de guerra que han quedado en esta ciudad, y a todo el pueblo. </a:t>
            </a:r>
            <a:r>
              <a:rPr lang="es-CO" u="sng" dirty="0"/>
              <a:t>Porque este hombre no busca el bien de este pueblo, sino su mal</a:t>
            </a:r>
            <a:r>
              <a:rPr lang="es-CO" dirty="0"/>
              <a:t>.</a:t>
            </a:r>
          </a:p>
          <a:p>
            <a:r>
              <a:rPr lang="es-CO" dirty="0"/>
              <a:t> 5 El rey Sedequías dijo: —He allí, él está en vuestras manos. Porque nada puede el rey contra vosotros.</a:t>
            </a:r>
          </a:p>
          <a:p>
            <a:r>
              <a:rPr lang="es-CO" dirty="0"/>
              <a:t> 6 </a:t>
            </a:r>
            <a:r>
              <a:rPr lang="es-CO" dirty="0">
                <a:solidFill>
                  <a:srgbClr val="FF0000"/>
                </a:solidFill>
              </a:rPr>
              <a:t>Entonces tomaron a Jeremías y lo hicieron echar en la cisterna de Malquías hijo del rey, que estaba en el patio de la guardia. Y bajaron a Jeremías con sogas. En la cisterna no había agua, sino lodo; y Jeremías se hundió en el lodo</a:t>
            </a:r>
            <a:br>
              <a:rPr lang="es-CO" dirty="0"/>
            </a:br>
            <a:endParaRPr lang="es-CO" dirty="0"/>
          </a:p>
          <a:p>
            <a:endParaRPr lang="es-CO" dirty="0"/>
          </a:p>
        </p:txBody>
      </p:sp>
    </p:spTree>
    <p:extLst>
      <p:ext uri="{BB962C8B-B14F-4D97-AF65-F5344CB8AC3E}">
        <p14:creationId xmlns:p14="http://schemas.microsoft.com/office/powerpoint/2010/main" val="76073056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354162"/>
          </a:xfrm>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Autofit/>
          </a:bodyPr>
          <a:lstStyle/>
          <a:p>
            <a:r>
              <a:rPr lang="es-CO" sz="2800" b="1" dirty="0"/>
              <a:t>Este ha sido el precio que han pagado los fieles hijos de Dios ha través de los siglos, por cumplir con su voluntad, pero a pesar de todo, no desfallecieron</a:t>
            </a:r>
          </a:p>
        </p:txBody>
      </p:sp>
      <p:sp>
        <p:nvSpPr>
          <p:cNvPr id="3" name="Marcador de contenido 2"/>
          <p:cNvSpPr>
            <a:spLocks noGrp="1"/>
          </p:cNvSpPr>
          <p:nvPr>
            <p:ph idx="1"/>
          </p:nvPr>
        </p:nvSpPr>
        <p:spPr>
          <a:xfrm>
            <a:off x="457200" y="5157192"/>
            <a:ext cx="8229600" cy="1512168"/>
          </a:xfrm>
          <a:scene3d>
            <a:camera prst="orthographicFront"/>
            <a:lightRig rig="threePt" dir="t"/>
          </a:scene3d>
          <a:sp3d>
            <a:bevelT prst="relaxedInset"/>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b="1" dirty="0"/>
              <a:t>Los lideres del pueblo, en lugar de escudriñar el origen del mensaje, y arrepentirse, suprimían la verdad, maltratando a los mensajeros de Dios. Con lo cual se estaba complaciendo al enemigo de Dios, Satanás.</a:t>
            </a:r>
          </a:p>
        </p:txBody>
      </p:sp>
      <p:pic>
        <p:nvPicPr>
          <p:cNvPr id="4" name="Imagen 3"/>
          <p:cNvPicPr>
            <a:picLocks noChangeAspect="1"/>
          </p:cNvPicPr>
          <p:nvPr/>
        </p:nvPicPr>
        <p:blipFill>
          <a:blip r:embed="rId2"/>
          <a:stretch>
            <a:fillRect/>
          </a:stretch>
        </p:blipFill>
        <p:spPr>
          <a:xfrm>
            <a:off x="462402" y="1916832"/>
            <a:ext cx="3101486" cy="3109966"/>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5724128" y="1916832"/>
            <a:ext cx="2962672" cy="3109966"/>
          </a:xfrm>
          <a:prstGeom prst="rect">
            <a:avLst/>
          </a:prstGeom>
          <a:scene3d>
            <a:camera prst="orthographicFront"/>
            <a:lightRig rig="threePt" dir="t"/>
          </a:scene3d>
          <a:sp3d>
            <a:bevelT w="165100" prst="coolSlant"/>
          </a:sp3d>
        </p:spPr>
      </p:pic>
      <p:sp>
        <p:nvSpPr>
          <p:cNvPr id="5" name="Rectángulo 4"/>
          <p:cNvSpPr/>
          <p:nvPr/>
        </p:nvSpPr>
        <p:spPr>
          <a:xfrm>
            <a:off x="3563888" y="1791720"/>
            <a:ext cx="2160240" cy="3139321"/>
          </a:xfrm>
          <a:prstGeom prst="rect">
            <a:avLst/>
          </a:prstGeom>
        </p:spPr>
        <p:txBody>
          <a:bodyPr wrap="square">
            <a:spAutoFit/>
          </a:bodyPr>
          <a:lstStyle/>
          <a:p>
            <a:pPr algn="ctr"/>
            <a:r>
              <a:rPr lang="es-CO" dirty="0"/>
              <a:t>Las Palabras de Jesús se cumplen a través de la historia, y del presente:</a:t>
            </a:r>
          </a:p>
          <a:p>
            <a:pPr algn="ctr"/>
            <a:r>
              <a:rPr lang="es-CO" dirty="0"/>
              <a:t>“Os expulsarán de las sinagogas, y aun viene la hora cuando cualquiera que os mate pensará que rinde servicio a Dios” </a:t>
            </a:r>
            <a:r>
              <a:rPr lang="es-CO" b="1" dirty="0">
                <a:solidFill>
                  <a:srgbClr val="FF0000"/>
                </a:solidFill>
              </a:rPr>
              <a:t>Juan 16:2.</a:t>
            </a:r>
          </a:p>
        </p:txBody>
      </p:sp>
    </p:spTree>
    <p:extLst>
      <p:ext uri="{BB962C8B-B14F-4D97-AF65-F5344CB8AC3E}">
        <p14:creationId xmlns:p14="http://schemas.microsoft.com/office/powerpoint/2010/main" val="8657062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barn(inVertical)">
                                      <p:cBhvr>
                                        <p:cTn id="10"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04656"/>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Las páginas de la historia registran repetidas persecuciones realizadas en el nombre de la religión. </a:t>
            </a:r>
          </a:p>
          <a:p>
            <a:pPr marL="0" indent="0" algn="ctr">
              <a:buNone/>
            </a:pPr>
            <a:r>
              <a:rPr lang="es-CO" dirty="0"/>
              <a:t>Note que las palabras de Jesús, apuntan hacia el futuro, “</a:t>
            </a:r>
            <a:r>
              <a:rPr lang="es-CO" b="1" i="1" dirty="0"/>
              <a:t>Os expulsarán de las sinagogas, y aun viene la hora cuando cualquiera que os mate pensará que rinde servicio a Dios</a:t>
            </a:r>
            <a:r>
              <a:rPr lang="es-CO" dirty="0"/>
              <a:t>”.</a:t>
            </a:r>
          </a:p>
          <a:p>
            <a:pPr marL="0" indent="0" algn="ctr">
              <a:buNone/>
            </a:pPr>
            <a:r>
              <a:rPr lang="es-CO" dirty="0"/>
              <a:t>Como sucedió con los profetas el mismo Señor Jesús y los apóstoles, el remanente de los últimos días experimentaría esta situación. </a:t>
            </a:r>
          </a:p>
          <a:p>
            <a:pPr marL="0" indent="0" algn="ctr">
              <a:buNone/>
            </a:pPr>
            <a:r>
              <a:rPr lang="es-CO" dirty="0">
                <a:solidFill>
                  <a:srgbClr val="FF0000"/>
                </a:solidFill>
              </a:rPr>
              <a:t>(ver Apo,12.17).</a:t>
            </a:r>
          </a:p>
          <a:p>
            <a:pPr marL="0" indent="0" algn="ctr">
              <a:buNone/>
            </a:pPr>
            <a:r>
              <a:rPr lang="es-CO" dirty="0"/>
              <a:t>Delante de Dios, la única razón valida, para separar a un miembro de la congregación, es que haya violado uno de los diez Mandamientos, y no los reglamentos establecidos por los hombres.</a:t>
            </a:r>
          </a:p>
          <a:p>
            <a:pPr marL="0" indent="0" algn="ctr">
              <a:buNone/>
            </a:pPr>
            <a:r>
              <a:rPr lang="es-CO" dirty="0">
                <a:solidFill>
                  <a:srgbClr val="FF0000"/>
                </a:solidFill>
              </a:rPr>
              <a:t>(Ver Santiago 2:10-12; Mat.15:9).</a:t>
            </a:r>
          </a:p>
          <a:p>
            <a:pPr marL="0" indent="0" algn="ctr">
              <a:buNone/>
            </a:pPr>
            <a:endParaRPr lang="es-CO" dirty="0"/>
          </a:p>
        </p:txBody>
      </p:sp>
    </p:spTree>
    <p:extLst>
      <p:ext uri="{BB962C8B-B14F-4D97-AF65-F5344CB8AC3E}">
        <p14:creationId xmlns:p14="http://schemas.microsoft.com/office/powerpoint/2010/main" val="231770630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40000" lnSpcReduction="20000"/>
          </a:bodyPr>
          <a:lstStyle/>
          <a:p>
            <a:pPr marL="0" indent="0">
              <a:buNone/>
            </a:pPr>
            <a:r>
              <a:rPr lang="es-CO" dirty="0"/>
              <a:t>                           </a:t>
            </a:r>
            <a:r>
              <a:rPr lang="es-CO" sz="7000" b="1" u="sng" dirty="0"/>
              <a:t>Demonios sin permiso para hablar.</a:t>
            </a:r>
          </a:p>
          <a:p>
            <a:pPr marL="0" indent="0">
              <a:buNone/>
            </a:pPr>
            <a:endParaRPr lang="es-CO" sz="7000" dirty="0"/>
          </a:p>
          <a:p>
            <a:pPr marL="0" indent="0">
              <a:buNone/>
            </a:pPr>
            <a:r>
              <a:rPr lang="es-CO" sz="6000" dirty="0"/>
              <a:t>     </a:t>
            </a:r>
            <a:r>
              <a:rPr lang="es-CO" sz="6000" b="1" dirty="0">
                <a:solidFill>
                  <a:srgbClr val="FF0000"/>
                </a:solidFill>
              </a:rPr>
              <a:t>Marcos 1.33-34.</a:t>
            </a:r>
          </a:p>
          <a:p>
            <a:pPr marL="400050" lvl="1" indent="0">
              <a:buNone/>
            </a:pPr>
            <a:r>
              <a:rPr lang="es-CO" sz="6000" b="1" dirty="0">
                <a:solidFill>
                  <a:srgbClr val="FF0000"/>
                </a:solidFill>
              </a:rPr>
              <a:t> </a:t>
            </a:r>
            <a:r>
              <a:rPr lang="es-CO" sz="6000" b="1" i="1" dirty="0"/>
              <a:t>Toda la ciudad estaba reunida a la puerta. 34 Y él sanó a muchos que padecían de diversas enfermedades y echó fuera muchos demonios. Y no permitía a los demonios hablar, porque le conocían.</a:t>
            </a:r>
          </a:p>
          <a:p>
            <a:pPr marL="0" indent="0">
              <a:buNone/>
            </a:pPr>
            <a:r>
              <a:rPr lang="es-CO" sz="6000" dirty="0"/>
              <a:t>Durante siglos (cuatro mil años), el diablo había estado procurando el dominio irrestricto de los cuerpos y las almas de los hombres, a fin de afligirlos con pecados y sufrimiento y destruirlos finalmente </a:t>
            </a:r>
            <a:r>
              <a:rPr lang="es-CO" sz="6000" dirty="0">
                <a:solidFill>
                  <a:srgbClr val="FF0000"/>
                </a:solidFill>
              </a:rPr>
              <a:t>(DTG 222; PP 744).</a:t>
            </a:r>
          </a:p>
          <a:p>
            <a:pPr marL="0" indent="0">
              <a:buNone/>
            </a:pPr>
            <a:r>
              <a:rPr lang="es-CO" sz="6000" dirty="0"/>
              <a:t>De modo que, cuando apareció nuestro Señor caminando como hombre entre los hombres, “</a:t>
            </a:r>
            <a:r>
              <a:rPr lang="es-CO" sz="6000" i="1" u="sng" dirty="0"/>
              <a:t>los cuerpo de los seres humanos, hechos para ser morada de Dios, habían llegado a ser habitación de demonios</a:t>
            </a:r>
            <a:r>
              <a:rPr lang="es-CO" sz="6000" i="1" dirty="0"/>
              <a:t>. Los sentidos, los </a:t>
            </a:r>
            <a:r>
              <a:rPr lang="es-CO" sz="6000" b="1" i="1" dirty="0"/>
              <a:t>nervios</a:t>
            </a:r>
            <a:r>
              <a:rPr lang="es-CO" sz="6000" i="1" dirty="0"/>
              <a:t>, las paciones, los órganos de los hombres, eran movidos por agentes sobrenaturales en la complacencia más vil. La misma estampa de los demonios estaba gravada en los rostros de los hombres</a:t>
            </a:r>
            <a:r>
              <a:rPr lang="es-CO" sz="6000" dirty="0"/>
              <a:t>” </a:t>
            </a:r>
            <a:r>
              <a:rPr lang="es-CO" sz="6000" dirty="0">
                <a:solidFill>
                  <a:srgbClr val="FF0000"/>
                </a:solidFill>
              </a:rPr>
              <a:t>(DTG 27).</a:t>
            </a:r>
          </a:p>
        </p:txBody>
      </p:sp>
      <p:sp>
        <p:nvSpPr>
          <p:cNvPr id="4" name="Rectángulo 3"/>
          <p:cNvSpPr/>
          <p:nvPr/>
        </p:nvSpPr>
        <p:spPr>
          <a:xfrm>
            <a:off x="251520" y="169517"/>
            <a:ext cx="1080120" cy="648072"/>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5400" b="1" dirty="0"/>
              <a:t>7</a:t>
            </a:r>
            <a:endParaRPr lang="es-CO" b="1" dirty="0"/>
          </a:p>
        </p:txBody>
      </p:sp>
      <p:pic>
        <p:nvPicPr>
          <p:cNvPr id="2" name="Imagen 1"/>
          <p:cNvPicPr>
            <a:picLocks noChangeAspect="1"/>
          </p:cNvPicPr>
          <p:nvPr/>
        </p:nvPicPr>
        <p:blipFill>
          <a:blip r:embed="rId2"/>
          <a:stretch>
            <a:fillRect/>
          </a:stretch>
        </p:blipFill>
        <p:spPr>
          <a:xfrm>
            <a:off x="7380312" y="55589"/>
            <a:ext cx="1729847" cy="1524000"/>
          </a:xfrm>
          <a:prstGeom prst="rect">
            <a:avLst/>
          </a:prstGeom>
        </p:spPr>
      </p:pic>
    </p:spTree>
    <p:extLst>
      <p:ext uri="{BB962C8B-B14F-4D97-AF65-F5344CB8AC3E}">
        <p14:creationId xmlns:p14="http://schemas.microsoft.com/office/powerpoint/2010/main" val="288708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1196752"/>
            <a:ext cx="8229600" cy="4525963"/>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a:t>Aún la semejanza de la humanidad parecía haber sido borrada de muchos rostros humanos que, en cambio, reflejaban la expresión de  las legiones de demonios de los cuales eran posesos </a:t>
            </a:r>
            <a:r>
              <a:rPr lang="es-CO" dirty="0">
                <a:solidFill>
                  <a:srgbClr val="FF0000"/>
                </a:solidFill>
              </a:rPr>
              <a:t>(Ver Luc.8:27; DTG 303; CS568). </a:t>
            </a:r>
            <a:br>
              <a:rPr lang="es-CO" dirty="0">
                <a:solidFill>
                  <a:srgbClr val="FF0000"/>
                </a:solidFill>
              </a:rPr>
            </a:br>
            <a:endParaRPr lang="es-CO" dirty="0">
              <a:solidFill>
                <a:srgbClr val="FF0000"/>
              </a:solidFill>
            </a:endParaRPr>
          </a:p>
          <a:p>
            <a:r>
              <a:rPr lang="es-CO" dirty="0"/>
              <a:t>En una forma muy real, la posesión demoniaca representa los abismos de degradación a los cuales descienden quienes responden a Satanás, e ilustra gráficamente aquello en que finalmente se convertirán, cuando se entreguen plenamente al dominio satánico, todos los que rechazan la misericordia de Dios </a:t>
            </a:r>
            <a:r>
              <a:rPr lang="es-CO" dirty="0">
                <a:solidFill>
                  <a:srgbClr val="FF0000"/>
                </a:solidFill>
              </a:rPr>
              <a:t>(DTG 308).  </a:t>
            </a:r>
          </a:p>
        </p:txBody>
      </p:sp>
    </p:spTree>
    <p:extLst>
      <p:ext uri="{BB962C8B-B14F-4D97-AF65-F5344CB8AC3E}">
        <p14:creationId xmlns:p14="http://schemas.microsoft.com/office/powerpoint/2010/main" val="36153434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92500" lnSpcReduction="10000"/>
          </a:bodyPr>
          <a:lstStyle/>
          <a:p>
            <a:pPr marL="0" indent="0">
              <a:buNone/>
            </a:pPr>
            <a:r>
              <a:rPr lang="es-CO" dirty="0"/>
              <a:t>                     </a:t>
            </a:r>
            <a:r>
              <a:rPr lang="es-CO" sz="3600" b="1" u="sng" dirty="0"/>
              <a:t>Legalismo exagerado</a:t>
            </a:r>
            <a:r>
              <a:rPr lang="es-CO" dirty="0"/>
              <a:t>. </a:t>
            </a:r>
          </a:p>
          <a:p>
            <a:pPr marL="0" indent="0">
              <a:buNone/>
            </a:pPr>
            <a:endParaRPr lang="es-CO" dirty="0"/>
          </a:p>
          <a:p>
            <a:pPr marL="0" indent="0">
              <a:buNone/>
            </a:pPr>
            <a:r>
              <a:rPr lang="es-CO" dirty="0"/>
              <a:t>    </a:t>
            </a:r>
            <a:r>
              <a:rPr lang="es-CO" dirty="0">
                <a:solidFill>
                  <a:srgbClr val="FF0000"/>
                </a:solidFill>
              </a:rPr>
              <a:t>Marcos 2.23-27.</a:t>
            </a:r>
          </a:p>
          <a:p>
            <a:pPr marL="400050" lvl="1" indent="0">
              <a:buNone/>
            </a:pPr>
            <a:r>
              <a:rPr lang="es-CO" b="1" i="1" dirty="0"/>
              <a:t>Aconteció que Jesús pasaba por los sembrados en sábado, y sus discípulos se pusieron a caminar arrancando espigas. 24 Los fariseos le decían: —Mira, ¿por qué hacen en los sábados lo que no es lícito?</a:t>
            </a:r>
          </a:p>
          <a:p>
            <a:pPr marL="400050" lvl="1" indent="0">
              <a:buNone/>
            </a:pPr>
            <a:r>
              <a:rPr lang="es-CO" b="1" i="1" dirty="0"/>
              <a:t> 25 Y él les dijo: —¿Nunca habéis leído qué hizo David cuando tuvo necesidad y pasó hambre él y los que estaban con él; 26 cómo entró en la casa de Dios, siendo Abiatar sumo sacerdote, y comió los panes de la Presencia, y aun dio a los que estaban con él; cosa que no es lícito comer, salvo a los sacerdotes? 27 —También les dijo—: El sábado fue hecho para el hombre, y no el hombre para el sábado</a:t>
            </a:r>
          </a:p>
        </p:txBody>
      </p:sp>
      <p:sp>
        <p:nvSpPr>
          <p:cNvPr id="4" name="Rectángulo 3"/>
          <p:cNvSpPr/>
          <p:nvPr/>
        </p:nvSpPr>
        <p:spPr>
          <a:xfrm>
            <a:off x="459750" y="317908"/>
            <a:ext cx="1087913" cy="72008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4800" b="1" dirty="0"/>
              <a:t>8</a:t>
            </a:r>
            <a:endParaRPr lang="es-CO" b="1" dirty="0"/>
          </a:p>
        </p:txBody>
      </p:sp>
      <p:pic>
        <p:nvPicPr>
          <p:cNvPr id="2" name="Imagen 1"/>
          <p:cNvPicPr>
            <a:picLocks noChangeAspect="1"/>
          </p:cNvPicPr>
          <p:nvPr/>
        </p:nvPicPr>
        <p:blipFill>
          <a:blip r:embed="rId2"/>
          <a:stretch>
            <a:fillRect/>
          </a:stretch>
        </p:blipFill>
        <p:spPr>
          <a:xfrm>
            <a:off x="6732240" y="116632"/>
            <a:ext cx="2209800" cy="1524000"/>
          </a:xfrm>
          <a:prstGeom prst="rect">
            <a:avLst/>
          </a:prstGeom>
        </p:spPr>
      </p:pic>
    </p:spTree>
    <p:extLst>
      <p:ext uri="{BB962C8B-B14F-4D97-AF65-F5344CB8AC3E}">
        <p14:creationId xmlns:p14="http://schemas.microsoft.com/office/powerpoint/2010/main" val="3499972148"/>
      </p:ext>
    </p:extLst>
  </p:cSld>
  <p:clrMapOvr>
    <a:masterClrMapping/>
  </p:clrMapOvr>
  <p:transition spd="slow">
    <p:wheel spokes="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txBody>
          <a:bodyPr>
            <a:normAutofit lnSpcReduction="10000"/>
          </a:bodyPr>
          <a:lstStyle/>
          <a:p>
            <a:r>
              <a:rPr lang="es-CO" sz="2400" dirty="0"/>
              <a:t>Sin duda los discípulos no caminaban entre los cereales pisoteándolos, sino por una senda que cruzaba los campos.</a:t>
            </a:r>
          </a:p>
          <a:p>
            <a:r>
              <a:rPr lang="es-CO" sz="2400" dirty="0"/>
              <a:t>El texto dice que era un día de sábado y puesto que los fariseos no objetaron la distancia recorrida, parecería que no era mayor de lo que se podía caminar en sábado, es decir, unos 900 m. </a:t>
            </a:r>
          </a:p>
          <a:p>
            <a:r>
              <a:rPr lang="es-CO" sz="2400" dirty="0"/>
              <a:t>Las espigas, podían ser de trigo o de cebada. </a:t>
            </a:r>
            <a:r>
              <a:rPr lang="es-CO" sz="2400" dirty="0">
                <a:solidFill>
                  <a:srgbClr val="FF0000"/>
                </a:solidFill>
              </a:rPr>
              <a:t>(Lucas 6:1) </a:t>
            </a:r>
            <a:r>
              <a:rPr lang="es-CO" sz="2400" dirty="0"/>
              <a:t>añade que los discípulos comenzaron a restregar la cebada o el trigo con sus manos para quitarle la cáscara. </a:t>
            </a:r>
          </a:p>
          <a:p>
            <a:pPr lvl="1"/>
            <a:r>
              <a:rPr lang="es-CO" dirty="0"/>
              <a:t> </a:t>
            </a:r>
            <a:r>
              <a:rPr lang="es-CO" dirty="0">
                <a:solidFill>
                  <a:srgbClr val="FF0000"/>
                </a:solidFill>
              </a:rPr>
              <a:t>Deut.23:24,25 </a:t>
            </a:r>
            <a:r>
              <a:rPr lang="es-CO" dirty="0"/>
              <a:t>que es de donde está tomada esta cita</a:t>
            </a:r>
            <a:r>
              <a:rPr lang="es-CO" dirty="0">
                <a:solidFill>
                  <a:srgbClr val="FF0000"/>
                </a:solidFill>
              </a:rPr>
              <a:t> </a:t>
            </a:r>
            <a:r>
              <a:rPr lang="es-CO" dirty="0"/>
              <a:t>dice: “</a:t>
            </a:r>
            <a:r>
              <a:rPr lang="es-CO" b="1" i="1" dirty="0"/>
              <a:t>Cuando entres en la viña de tu prójimo, podrás comer las uvas que quieras, hasta saciarte; </a:t>
            </a:r>
            <a:r>
              <a:rPr lang="es-CO" b="1" i="1" u="sng" dirty="0"/>
              <a:t>pero no las pondrás en tu cesta</a:t>
            </a:r>
            <a:r>
              <a:rPr lang="es-CO" b="1" i="1" dirty="0"/>
              <a:t>. 25 "Cuando entres en la mies de tu prójimo, podrás cortar espigas con tu mano, </a:t>
            </a:r>
            <a:r>
              <a:rPr lang="es-CO" b="1" i="1" u="sng" dirty="0"/>
              <a:t>pero no aplicarás la hoz a la mies de tu prójimo</a:t>
            </a:r>
            <a:r>
              <a:rPr lang="es-CO" dirty="0"/>
              <a:t>.</a:t>
            </a:r>
          </a:p>
        </p:txBody>
      </p:sp>
    </p:spTree>
    <p:extLst>
      <p:ext uri="{BB962C8B-B14F-4D97-AF65-F5344CB8AC3E}">
        <p14:creationId xmlns:p14="http://schemas.microsoft.com/office/powerpoint/2010/main" val="310318972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520" y="188640"/>
            <a:ext cx="8640960" cy="6480720"/>
          </a:xfrm>
        </p:spPr>
        <p:txBody>
          <a:bodyPr>
            <a:normAutofit fontScale="92500"/>
          </a:bodyPr>
          <a:lstStyle/>
          <a:p>
            <a:r>
              <a:rPr lang="es-CO" sz="2400" dirty="0"/>
              <a:t>Saciar su hambre del momento, en sábado, era permitido por Dios; pero llevarse algo de allí hubiera sido abusar de un privilegio cuyo propósito era beneficiar al viajero.  Básicamente se refiere en este pasaje a los labradores que trabajasen en la viña o a los viajeros que pasasen por allí y tuviesen necesidad de comer un poco.  En el Oriente, hoy se permite que al pasar por un cañaveral una persona corte y consuma una caña de azúcar al ir de una aldea a otra, como sucedió en </a:t>
            </a:r>
            <a:r>
              <a:rPr lang="es-CO" sz="2400" dirty="0">
                <a:solidFill>
                  <a:srgbClr val="FF0000"/>
                </a:solidFill>
              </a:rPr>
              <a:t>(Mat.12:1-8).</a:t>
            </a:r>
          </a:p>
          <a:p>
            <a:pPr marL="0" indent="0">
              <a:buNone/>
            </a:pPr>
            <a:r>
              <a:rPr lang="es-CO" sz="2400" dirty="0"/>
              <a:t>Debía satisfacerse el hambre legítima; tomar más, sería robo.  Esta medida estaba en armonía con el segundo "</a:t>
            </a:r>
            <a:r>
              <a:rPr lang="es-CO" sz="2400" b="1" u="sng" dirty="0"/>
              <a:t>gran mandamiento</a:t>
            </a:r>
            <a:r>
              <a:rPr lang="es-CO" sz="2400" dirty="0"/>
              <a:t>" de </a:t>
            </a:r>
            <a:r>
              <a:rPr lang="es-CO" sz="2400" b="1" u="sng" dirty="0"/>
              <a:t>amar al prójimo</a:t>
            </a:r>
            <a:r>
              <a:rPr lang="es-CO" sz="2400" dirty="0"/>
              <a:t>.  También reconocía el hecho de que la cosecha provenía de Dios. </a:t>
            </a:r>
          </a:p>
          <a:p>
            <a:pPr marL="0" indent="0">
              <a:buNone/>
            </a:pPr>
            <a:r>
              <a:rPr lang="es-CO" sz="2400" dirty="0">
                <a:solidFill>
                  <a:srgbClr val="FF0000"/>
                </a:solidFill>
              </a:rPr>
              <a:t>El dueño no sufría por faltarle la pequeña cantidad de cereal o de fruta que se tomase de su campo o huerta, </a:t>
            </a:r>
            <a:r>
              <a:rPr lang="es-CO" sz="2400" u="sng" dirty="0">
                <a:solidFill>
                  <a:srgbClr val="FF0000"/>
                </a:solidFill>
              </a:rPr>
              <a:t>pero ese poco bastaba para saciar el hambre del momento del que pasara por ese lugar</a:t>
            </a:r>
            <a:r>
              <a:rPr lang="es-CO" sz="2400" dirty="0">
                <a:solidFill>
                  <a:srgbClr val="FF0000"/>
                </a:solidFill>
              </a:rPr>
              <a:t>.  En realidad, el dueño no podía sentir que se le había hecho un mal, ni el extraño, en caso de ser pobre, podía sentir que la sociedad no se interesaba en sus necesidades. </a:t>
            </a:r>
            <a:r>
              <a:rPr lang="es-CO" sz="2400" dirty="0"/>
              <a:t>¡Que grande es el amor de Dios! Aquí lo que interesaba era, el amor al prójimo, al satisfacer su hambre.</a:t>
            </a:r>
          </a:p>
        </p:txBody>
      </p:sp>
    </p:spTree>
    <p:extLst>
      <p:ext uri="{BB962C8B-B14F-4D97-AF65-F5344CB8AC3E}">
        <p14:creationId xmlns:p14="http://schemas.microsoft.com/office/powerpoint/2010/main" val="2266051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48672"/>
          </a:xfrm>
        </p:spPr>
        <p:txBody>
          <a:bodyPr>
            <a:normAutofit fontScale="92500" lnSpcReduction="20000"/>
          </a:bodyPr>
          <a:lstStyle/>
          <a:p>
            <a:pPr marL="0" indent="0">
              <a:buNone/>
            </a:pPr>
            <a:r>
              <a:rPr lang="es-CO" dirty="0"/>
              <a:t>                </a:t>
            </a:r>
            <a:r>
              <a:rPr lang="es-CO" b="1" u="sng" dirty="0"/>
              <a:t>Atleta compite de acuerdo a las reglas. </a:t>
            </a:r>
          </a:p>
          <a:p>
            <a:pPr marL="0" indent="0">
              <a:buNone/>
            </a:pPr>
            <a:endParaRPr lang="es-CO" dirty="0"/>
          </a:p>
          <a:p>
            <a:pPr marL="400050" lvl="1" indent="0">
              <a:buNone/>
            </a:pPr>
            <a:r>
              <a:rPr lang="es-CO" b="1" dirty="0">
                <a:solidFill>
                  <a:srgbClr val="FF0000"/>
                </a:solidFill>
              </a:rPr>
              <a:t>2 Timoteo 2.5</a:t>
            </a:r>
          </a:p>
          <a:p>
            <a:pPr marL="400050" lvl="1" indent="0">
              <a:buNone/>
            </a:pPr>
            <a:r>
              <a:rPr lang="es-CO" b="1" i="1" dirty="0"/>
              <a:t>“Además, si algún atleta compite, no es coronado a menos que compita según las reglas”.</a:t>
            </a:r>
          </a:p>
          <a:p>
            <a:pPr marL="0" indent="0">
              <a:buNone/>
            </a:pPr>
            <a:endParaRPr lang="es-CO" dirty="0"/>
          </a:p>
          <a:p>
            <a:pPr marL="0" indent="0">
              <a:buNone/>
            </a:pPr>
            <a:r>
              <a:rPr lang="es-CO" dirty="0"/>
              <a:t>El atleta que viola las reglas de la competencia es descalificado.  Pablo deja que Timoteo deduzca el paralelismo evidente con el ministro cristiano.  </a:t>
            </a:r>
          </a:p>
          <a:p>
            <a:pPr marL="0" indent="0">
              <a:buNone/>
            </a:pPr>
            <a:endParaRPr lang="es-CO" dirty="0"/>
          </a:p>
          <a:p>
            <a:pPr marL="0" indent="0">
              <a:buNone/>
            </a:pPr>
            <a:r>
              <a:rPr lang="es-CO" dirty="0"/>
              <a:t>No importa cuántos sermones predique ni cuántas personas visite el ministro, si no enseña “</a:t>
            </a:r>
            <a:r>
              <a:rPr lang="es-CO" u="sng" dirty="0"/>
              <a:t>sanas palabras</a:t>
            </a:r>
            <a:r>
              <a:rPr lang="es-CO" dirty="0"/>
              <a:t>” </a:t>
            </a:r>
            <a:r>
              <a:rPr lang="es-CO" dirty="0">
                <a:solidFill>
                  <a:srgbClr val="FF0000"/>
                </a:solidFill>
              </a:rPr>
              <a:t>(2Ti.1:13)</a:t>
            </a:r>
            <a:r>
              <a:rPr lang="es-CO" dirty="0"/>
              <a:t> o no impregna su mensaje con la simpatía y el amor de Cristo, todas sus labores resultarán vanas </a:t>
            </a:r>
            <a:r>
              <a:rPr lang="es-CO" dirty="0">
                <a:solidFill>
                  <a:srgbClr val="FF0000"/>
                </a:solidFill>
              </a:rPr>
              <a:t>(Mat.7:22-23). </a:t>
            </a:r>
          </a:p>
        </p:txBody>
      </p:sp>
      <p:sp>
        <p:nvSpPr>
          <p:cNvPr id="4" name="Rectángulo 3"/>
          <p:cNvSpPr/>
          <p:nvPr/>
        </p:nvSpPr>
        <p:spPr>
          <a:xfrm>
            <a:off x="477966" y="418077"/>
            <a:ext cx="1285721" cy="763926"/>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6000" b="1" dirty="0"/>
              <a:t>9</a:t>
            </a:r>
            <a:endParaRPr lang="es-CO" b="1" dirty="0"/>
          </a:p>
        </p:txBody>
      </p:sp>
    </p:spTree>
    <p:extLst>
      <p:ext uri="{BB962C8B-B14F-4D97-AF65-F5344CB8AC3E}">
        <p14:creationId xmlns:p14="http://schemas.microsoft.com/office/powerpoint/2010/main" val="101527911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89916"/>
            <a:ext cx="8229600" cy="6264696"/>
          </a:xfrm>
        </p:spPr>
        <p:txBody>
          <a:bodyPr>
            <a:normAutofit fontScale="85000" lnSpcReduction="20000"/>
          </a:bodyPr>
          <a:lstStyle/>
          <a:p>
            <a:pPr marL="0" indent="0">
              <a:buNone/>
            </a:pPr>
            <a:r>
              <a:rPr lang="es-CO" dirty="0"/>
              <a:t>              </a:t>
            </a:r>
            <a:r>
              <a:rPr lang="es-CO" b="1" u="sng" dirty="0"/>
              <a:t>Monte sagrado. </a:t>
            </a:r>
          </a:p>
          <a:p>
            <a:pPr marL="0" indent="0">
              <a:buNone/>
            </a:pPr>
            <a:endParaRPr lang="es-CO" dirty="0"/>
          </a:p>
          <a:p>
            <a:pPr marL="400050" lvl="1" indent="0">
              <a:buNone/>
            </a:pPr>
            <a:endParaRPr lang="es-CO" dirty="0">
              <a:solidFill>
                <a:srgbClr val="FF0000"/>
              </a:solidFill>
            </a:endParaRPr>
          </a:p>
          <a:p>
            <a:pPr marL="400050" lvl="1" indent="0">
              <a:buNone/>
            </a:pPr>
            <a:r>
              <a:rPr lang="es-CO" dirty="0">
                <a:solidFill>
                  <a:srgbClr val="FF0000"/>
                </a:solidFill>
              </a:rPr>
              <a:t>Hebreos 12.18-21.</a:t>
            </a:r>
          </a:p>
          <a:p>
            <a:pPr marL="400050" lvl="1" indent="0">
              <a:buNone/>
            </a:pPr>
            <a:r>
              <a:rPr lang="es-CO" b="1" i="1" dirty="0"/>
              <a:t>“No os habéis acercado al monte que se podía tocar, al fuego encendido, a las tinieblas, a la profunda oscuridad, a la tempestad, 19 al sonido de la trompeta y al estruendo de las palabras, que los que lo oyeron rogaron que no se les hablase más; 20 porque no podían soportar lo que se mandaba: Si un animal toca el monte, será apedreado. 21 Y tan terrible era aquel espectáculo que Moisés dijo: "¡Estoy aterrado y temblando!”</a:t>
            </a:r>
          </a:p>
          <a:p>
            <a:pPr marL="0" indent="0">
              <a:buNone/>
            </a:pPr>
            <a:endParaRPr lang="es-CO" dirty="0"/>
          </a:p>
          <a:p>
            <a:pPr marL="0" indent="0">
              <a:buNone/>
            </a:pPr>
            <a:r>
              <a:rPr lang="es-CO" dirty="0"/>
              <a:t>Así como el antiguo Israel oyó en el monte Sinaí la voz de Dios, también los cristianos se han “acercado al monte de Sion”, y deben prestar atención a la voz de Cristo, como lo dice  </a:t>
            </a:r>
            <a:r>
              <a:rPr lang="es-CO" dirty="0">
                <a:solidFill>
                  <a:srgbClr val="FF0000"/>
                </a:solidFill>
              </a:rPr>
              <a:t>(Heb.12:24-27). </a:t>
            </a:r>
            <a:br>
              <a:rPr lang="es-CO" b="1" i="1" dirty="0"/>
            </a:br>
            <a:endParaRPr lang="es-CO" b="1" i="1" dirty="0"/>
          </a:p>
        </p:txBody>
      </p:sp>
      <p:sp>
        <p:nvSpPr>
          <p:cNvPr id="4" name="Rectángulo 3"/>
          <p:cNvSpPr/>
          <p:nvPr/>
        </p:nvSpPr>
        <p:spPr>
          <a:xfrm>
            <a:off x="485780" y="389916"/>
            <a:ext cx="1133892" cy="79208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5400" dirty="0"/>
              <a:t>10</a:t>
            </a:r>
            <a:endParaRPr lang="es-CO" dirty="0"/>
          </a:p>
        </p:txBody>
      </p:sp>
      <p:pic>
        <p:nvPicPr>
          <p:cNvPr id="2" name="Imagen 1"/>
          <p:cNvPicPr>
            <a:picLocks noChangeAspect="1"/>
          </p:cNvPicPr>
          <p:nvPr/>
        </p:nvPicPr>
        <p:blipFill>
          <a:blip r:embed="rId2"/>
          <a:stretch>
            <a:fillRect/>
          </a:stretch>
        </p:blipFill>
        <p:spPr>
          <a:xfrm>
            <a:off x="6286500" y="35137"/>
            <a:ext cx="2857500" cy="1666875"/>
          </a:xfrm>
          <a:prstGeom prst="rect">
            <a:avLst/>
          </a:prstGeom>
        </p:spPr>
      </p:pic>
    </p:spTree>
    <p:extLst>
      <p:ext uri="{BB962C8B-B14F-4D97-AF65-F5344CB8AC3E}">
        <p14:creationId xmlns:p14="http://schemas.microsoft.com/office/powerpoint/2010/main" val="54344334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616624"/>
          </a:xfrm>
        </p:spPr>
        <p:txBody>
          <a:bodyPr>
            <a:normAutofit/>
          </a:bodyPr>
          <a:lstStyle/>
          <a:p>
            <a:r>
              <a:rPr lang="es-CO" dirty="0"/>
              <a:t>Y tan terrible era aquel espectáculo que Moisés dijo: </a:t>
            </a:r>
            <a:r>
              <a:rPr lang="es-CO" u="sng" dirty="0"/>
              <a:t>"¡Estoy aterrado y temblando</a:t>
            </a:r>
            <a:r>
              <a:rPr lang="es-CO" dirty="0"/>
              <a:t>!” </a:t>
            </a:r>
          </a:p>
          <a:p>
            <a:endParaRPr lang="es-CO" sz="2400" dirty="0"/>
          </a:p>
          <a:p>
            <a:r>
              <a:rPr lang="es-CO" sz="2400" dirty="0"/>
              <a:t>Se destaca lo impresionante que fue lo que se vio y se oyó, especialmente el sonido de la voz de Dios. Cuando el pueblo estuvo frente a frente con el Dador de la ley y juez de toda la tierra, experimentó algo del “temor del Señor”.  </a:t>
            </a:r>
          </a:p>
          <a:p>
            <a:endParaRPr lang="es-CO" sz="2400" dirty="0"/>
          </a:p>
          <a:p>
            <a:r>
              <a:rPr lang="es-CO" sz="2400" dirty="0"/>
              <a:t>La entrega de la ley en el Sinaí fue acompañada por una exhibición tremendamente impresionante del poder y de la majestad de Dios.  Nunca antes ni tampoco después ha contemplado el mundo algo tan impresionante y aterrador. </a:t>
            </a:r>
            <a:endParaRPr lang="es-CO" dirty="0"/>
          </a:p>
        </p:txBody>
      </p:sp>
    </p:spTree>
    <p:extLst>
      <p:ext uri="{BB962C8B-B14F-4D97-AF65-F5344CB8AC3E}">
        <p14:creationId xmlns:p14="http://schemas.microsoft.com/office/powerpoint/2010/main" val="412889133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CO" b="1" dirty="0"/>
              <a:t>Todos tendremos que pasar ante el tribunal de Cristo.</a:t>
            </a:r>
          </a:p>
        </p:txBody>
      </p:sp>
      <p:sp>
        <p:nvSpPr>
          <p:cNvPr id="3" name="Marcador de contenido 2"/>
          <p:cNvSpPr>
            <a:spLocks noGrp="1"/>
          </p:cNvSpPr>
          <p:nvPr>
            <p:ph idx="1"/>
          </p:nvPr>
        </p:nvSpPr>
        <p:spPr>
          <a:xfrm>
            <a:off x="478864" y="4945550"/>
            <a:ext cx="3466728" cy="1296144"/>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55000" lnSpcReduction="20000"/>
          </a:bodyPr>
          <a:lstStyle/>
          <a:p>
            <a:pPr marL="0" indent="0" algn="ctr">
              <a:buNone/>
            </a:pPr>
            <a:r>
              <a:rPr lang="es-CO" b="1" dirty="0"/>
              <a:t>Serás juzgado por todo lo que hayas hecho en tu vida:</a:t>
            </a:r>
          </a:p>
          <a:p>
            <a:pPr marL="0" indent="0" algn="ctr">
              <a:buNone/>
            </a:pPr>
            <a:r>
              <a:rPr lang="es-CO" b="1" dirty="0"/>
              <a:t>Si no tienes a Cristo, te presentaras solo, sin quien te defienda. (Ver Sant.2:10-12) </a:t>
            </a:r>
          </a:p>
          <a:p>
            <a:pPr marL="0" indent="0">
              <a:buNone/>
            </a:pPr>
            <a:endParaRPr lang="es-CO" dirty="0"/>
          </a:p>
        </p:txBody>
      </p:sp>
      <p:pic>
        <p:nvPicPr>
          <p:cNvPr id="5" name="Imagen 4"/>
          <p:cNvPicPr>
            <a:picLocks noChangeAspect="1"/>
          </p:cNvPicPr>
          <p:nvPr/>
        </p:nvPicPr>
        <p:blipFill>
          <a:blip r:embed="rId2"/>
          <a:stretch>
            <a:fillRect/>
          </a:stretch>
        </p:blipFill>
        <p:spPr>
          <a:xfrm>
            <a:off x="425493" y="1913347"/>
            <a:ext cx="3466728" cy="2892152"/>
          </a:xfrm>
          <a:prstGeom prst="rect">
            <a:avLst/>
          </a:prstGeom>
        </p:spPr>
      </p:pic>
      <p:sp>
        <p:nvSpPr>
          <p:cNvPr id="6" name="Rectángulo 5"/>
          <p:cNvSpPr/>
          <p:nvPr/>
        </p:nvSpPr>
        <p:spPr>
          <a:xfrm>
            <a:off x="5138419" y="4945550"/>
            <a:ext cx="3614271" cy="1200329"/>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algn="ctr"/>
            <a:r>
              <a:rPr lang="es-CO" b="1" dirty="0"/>
              <a:t>Pero, si has recibido a Cristo como tu Salvador, Él hablará por ti en el juicio, y te librará de ser condenado.</a:t>
            </a:r>
          </a:p>
          <a:p>
            <a:pPr algn="ctr"/>
            <a:r>
              <a:rPr lang="es-CO" b="1" dirty="0"/>
              <a:t>(Ver Juan.6:47).</a:t>
            </a:r>
          </a:p>
        </p:txBody>
      </p:sp>
      <p:pic>
        <p:nvPicPr>
          <p:cNvPr id="7" name="Imagen 6"/>
          <p:cNvPicPr>
            <a:picLocks noChangeAspect="1"/>
          </p:cNvPicPr>
          <p:nvPr/>
        </p:nvPicPr>
        <p:blipFill>
          <a:blip r:embed="rId3"/>
          <a:stretch>
            <a:fillRect/>
          </a:stretch>
        </p:blipFill>
        <p:spPr>
          <a:xfrm>
            <a:off x="5114961" y="1918987"/>
            <a:ext cx="3588361" cy="2886512"/>
          </a:xfrm>
          <a:prstGeom prst="rect">
            <a:avLst/>
          </a:prstGeom>
        </p:spPr>
      </p:pic>
      <p:sp>
        <p:nvSpPr>
          <p:cNvPr id="4" name="Rectángulo 3"/>
          <p:cNvSpPr/>
          <p:nvPr/>
        </p:nvSpPr>
        <p:spPr>
          <a:xfrm>
            <a:off x="767098" y="6170652"/>
            <a:ext cx="7632848" cy="646331"/>
          </a:xfrm>
          <a:prstGeom prst="rect">
            <a:avLst/>
          </a:prstGeom>
        </p:spPr>
        <p:txBody>
          <a:bodyPr wrap="square">
            <a:spAutoFit/>
          </a:bodyPr>
          <a:lstStyle/>
          <a:p>
            <a:r>
              <a:rPr lang="es-CO" sz="3600" b="1" dirty="0"/>
              <a:t>De esto depende tu salvación y la mía </a:t>
            </a:r>
          </a:p>
        </p:txBody>
      </p:sp>
    </p:spTree>
    <p:extLst>
      <p:ext uri="{BB962C8B-B14F-4D97-AF65-F5344CB8AC3E}">
        <p14:creationId xmlns:p14="http://schemas.microsoft.com/office/powerpoint/2010/main" val="2590543104"/>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2627</TotalTime>
  <Words>4568</Words>
  <Application>Microsoft Office PowerPoint</Application>
  <PresentationFormat>Presentación en pantalla (4:3)</PresentationFormat>
  <Paragraphs>176</Paragraphs>
  <Slides>33</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33</vt:i4>
      </vt:variant>
    </vt:vector>
  </HeadingPairs>
  <TitlesOfParts>
    <vt:vector size="36" baseType="lpstr">
      <vt:lpstr>Arial</vt:lpstr>
      <vt:lpstr>Calibri</vt:lpstr>
      <vt:lpstr>Tema de Office</vt:lpstr>
      <vt:lpstr>¿QUÉ PROHIBIÓ DIOS?</vt:lpstr>
      <vt:lpstr>COHIBICIÓN</vt:lpstr>
      <vt:lpstr>Presentación de PowerPoint</vt:lpstr>
      <vt:lpstr>Presentación de PowerPoint</vt:lpstr>
      <vt:lpstr>Como recompensa por su obediencia podía comer del árbol de la vida, que estaba Exento de prohibición</vt:lpstr>
      <vt:lpstr>Presentación de PowerPoint</vt:lpstr>
      <vt:lpstr>Los Querubines en determinado lugar, significa que ese lugar es santo</vt:lpstr>
      <vt:lpstr>Presentación de PowerPoint</vt:lpstr>
      <vt:lpstr>¿Qué representa el “camino” que da acceso al Edén?</vt:lpstr>
      <vt:lpstr>Presentación de PowerPoint</vt:lpstr>
      <vt:lpstr>Presentación de PowerPoint</vt:lpstr>
      <vt:lpstr>Presentación de PowerPoint</vt:lpstr>
      <vt:lpstr>Presentación de PowerPoint</vt:lpstr>
      <vt:lpstr>Los Mandamientos de Dios son un reflejo de Su carácter.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Este ha sido el precio que han pagado los fieles hijos de Dios ha través de los siglos, por cumplir con su voluntad, pero a pesar de todo, no desfallecieron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Todos tendremos que pasar ante el tribunal de Cristo.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PROHIBIÓ DIOS?</dc:title>
  <dc:creator>FAMILIA FIERRO CH</dc:creator>
  <cp:lastModifiedBy>Usuario</cp:lastModifiedBy>
  <cp:revision>176</cp:revision>
  <dcterms:created xsi:type="dcterms:W3CDTF">2014-02-08T07:46:41Z</dcterms:created>
  <dcterms:modified xsi:type="dcterms:W3CDTF">2017-05-01T13:52:00Z</dcterms:modified>
</cp:coreProperties>
</file>